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79" r:id="rId3"/>
    <p:sldId id="277" r:id="rId4"/>
    <p:sldId id="256" r:id="rId5"/>
    <p:sldId id="274" r:id="rId6"/>
    <p:sldId id="286" r:id="rId7"/>
    <p:sldId id="287" r:id="rId8"/>
    <p:sldId id="288" r:id="rId9"/>
    <p:sldId id="257" r:id="rId10"/>
    <p:sldId id="258" r:id="rId11"/>
    <p:sldId id="290" r:id="rId12"/>
    <p:sldId id="259" r:id="rId13"/>
    <p:sldId id="321" r:id="rId14"/>
    <p:sldId id="324" r:id="rId15"/>
    <p:sldId id="320" r:id="rId16"/>
    <p:sldId id="325" r:id="rId17"/>
    <p:sldId id="322" r:id="rId18"/>
    <p:sldId id="326" r:id="rId19"/>
    <p:sldId id="323" r:id="rId20"/>
    <p:sldId id="328" r:id="rId21"/>
    <p:sldId id="293" r:id="rId22"/>
    <p:sldId id="327" r:id="rId23"/>
    <p:sldId id="329" r:id="rId24"/>
    <p:sldId id="330" r:id="rId25"/>
    <p:sldId id="331" r:id="rId26"/>
    <p:sldId id="332" r:id="rId27"/>
    <p:sldId id="294" r:id="rId28"/>
    <p:sldId id="304" r:id="rId29"/>
    <p:sldId id="307" r:id="rId30"/>
    <p:sldId id="312" r:id="rId31"/>
    <p:sldId id="297" r:id="rId32"/>
    <p:sldId id="308" r:id="rId33"/>
    <p:sldId id="305" r:id="rId34"/>
    <p:sldId id="306" r:id="rId35"/>
    <p:sldId id="313" r:id="rId36"/>
    <p:sldId id="314" r:id="rId37"/>
    <p:sldId id="316" r:id="rId38"/>
    <p:sldId id="266" r:id="rId39"/>
    <p:sldId id="311" r:id="rId40"/>
    <p:sldId id="333" r:id="rId41"/>
    <p:sldId id="334" r:id="rId42"/>
    <p:sldId id="335" r:id="rId43"/>
    <p:sldId id="318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5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wmf>
</file>

<file path=ppt/media/image7.wmf>
</file>

<file path=ppt/media/image8.wm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89B52-1D2C-43C9-9F4E-059A32BA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482A19-EC3A-40A6-8052-4CC98F4217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CD5A7-AC84-4EDB-8049-26A26FE8A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AD635-04DA-481A-9D3F-EF5133FF7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4460E-4BF1-4CFD-8BD1-FB030B616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98858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773E9-ECFE-40D9-A61E-AE519ACE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FE40D5-960E-44AA-9B14-CC4CD0EE3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8B85B-21D5-478A-B540-F3152C2E6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884462-2092-4E8F-8FC7-E15D4A865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8DFE5-F4B5-4BBE-8BB9-11BB07F17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03447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FC9054-20AD-4E04-9906-714E816DB1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59DEEF-9B5D-4B40-9EBE-F5C695448F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F3DEF-8E58-4B6A-9617-97BA7ECCA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EE9A1-4F58-4862-BC02-07A86593C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E314A-BA52-4E31-BE20-35B0B76BF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64231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C1F50-D9DF-4DA1-9594-74D941215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47040-E37D-48CA-B90D-8D23D2FB5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D0D9B-98CC-4B68-B0B2-CA8C845E4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763C8-8F44-4B1A-B9C7-72F8E7A66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54589-C7B1-4272-A7AB-690969D6C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52738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2EDD9-A55C-4732-BEC9-C84358F08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4166A-FE97-4F78-9868-59EACF782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054D8-836C-4463-9132-634C3454D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424B1-29AE-46F5-A926-414D236CB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910A5-591F-435C-B5EE-B60026DC0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5335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6B511-F9F6-4D67-A8E4-C6DAB162A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0EA1A-AABF-4688-988C-9D78A9CDF4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12887-75C4-4FA0-83EC-9F7C0025EB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EE21E6-888F-4AD7-936B-F6FD3B1AE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0952B-09D2-43CA-88E6-C74A4E7BE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14E63-38BF-491E-B591-E3C98B3CF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74791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96565-8A16-48B2-A724-2512C99F6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F01B76-FEC6-4E3C-9A1B-D292CBDBB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0B309C-7147-47FC-B4CC-37FBB5B9E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3B154F-7741-437B-9104-DCD825CF8D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8F3889-7F90-4DD0-9E1E-378B4FEFB0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7D899D-4BA9-432A-BE6A-2D52F0487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F8D1AE-62C0-41E2-83C3-1C80BF778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F54DB5-DA67-4A9A-A858-5F5A112DB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21314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EB0B1-74B6-441C-9BC6-A73B2B436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635B17-A8B9-4ACB-A1CA-3E9B54348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600FE4-3423-451A-A64A-D14AE4902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0ACA49-2C72-4CBF-873E-E9A78EDA4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65480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BD8347-12C2-43B3-B60D-E3F41001E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E99EB4-7B18-4461-A786-7D2B32E55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511D4-E488-48C6-A5C2-C90B73103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14907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C0CCB-1B08-4893-91A3-4DFAFC4C2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01080-ACA5-46F1-8833-D378F4B6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5A9972-E7D5-467E-B468-7A279E2FD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51EC5E-0AE2-4CD3-ADED-A636B7042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2142F-4E3B-4301-BF9A-EF695EF60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7D51E-EDA9-4454-B3F7-362FF444E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4035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E711A-DCE8-45D1-A181-631B4369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0CA722-1BD1-45A8-A686-AA13EEC551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FF663-89E1-49D4-8752-33AEE9A4D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6024AC-CBCC-4AAD-A287-C2700FDFB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A159D-A35E-440A-9F37-2C8D7737A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DD8DD-A8D1-4BE1-A106-A918A3E7A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618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9C0C6F-25B4-4EDC-AE85-E317F18DC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7B009-603C-499C-B4D1-A3DD739B5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2CE22-D63C-4964-9F3F-47F2DC329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8F8BD-3CB8-4D06-BEC4-CE0C037FE10F}" type="datetimeFigureOut">
              <a:rPr lang="en-PH" smtClean="0"/>
              <a:t>21/06/2020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2DC04-04D5-4B37-ACC7-87993CED3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5F2F8-6ADA-489C-BE46-9F185F037B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8CBA-9AAF-4EA3-A65E-1C6EEDF1B8FE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7106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hyperlink" Target="https://pythex.org/" TargetMode="External"/><Relationship Id="rId7" Type="http://schemas.openxmlformats.org/officeDocument/2006/relationships/image" Target="../media/image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8.wmf"/><Relationship Id="rId5" Type="http://schemas.openxmlformats.org/officeDocument/2006/relationships/hyperlink" Target="https://regexr.com/" TargetMode="External"/><Relationship Id="rId10" Type="http://schemas.openxmlformats.org/officeDocument/2006/relationships/oleObject" Target="../embeddings/oleObject3.bin"/><Relationship Id="rId4" Type="http://schemas.openxmlformats.org/officeDocument/2006/relationships/hyperlink" Target="https://regex101.com/" TargetMode="External"/><Relationship Id="rId9" Type="http://schemas.openxmlformats.org/officeDocument/2006/relationships/image" Target="../media/image7.w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9BB65-E6FD-4B7F-916E-3E90FFB7F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NLP USE CASE: </a:t>
            </a:r>
            <a:r>
              <a:rPr lang="en-US" b="1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EXTRACTION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8A1C4D-D72C-40EF-8041-2F19EC2F40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88"/>
          <a:stretch/>
        </p:blipFill>
        <p:spPr>
          <a:xfrm>
            <a:off x="726918" y="643466"/>
            <a:ext cx="10738163" cy="475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35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37465-FD74-4A56-96E6-BD5B57986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FSM Representations (Formal vs Graphical)</a:t>
            </a:r>
          </a:p>
        </p:txBody>
      </p:sp>
      <p:pic>
        <p:nvPicPr>
          <p:cNvPr id="2050" name="Picture 2" descr="Finite State Machines - Mind42: Free online mind mapping software">
            <a:extLst>
              <a:ext uri="{FF2B5EF4-FFF2-40B4-BE49-F238E27FC236}">
                <a16:creationId xmlns:a16="http://schemas.microsoft.com/office/drawing/2014/main" id="{4D14E5CE-793B-4E34-B258-97BB87677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854" y="2567781"/>
            <a:ext cx="3964976" cy="2964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32A466-198B-41DF-A178-0EA153D90B3E}"/>
              </a:ext>
            </a:extLst>
          </p:cNvPr>
          <p:cNvSpPr txBox="1"/>
          <p:nvPr/>
        </p:nvSpPr>
        <p:spPr>
          <a:xfrm>
            <a:off x="6051102" y="3356220"/>
            <a:ext cx="751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START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368D31-0979-42F7-9FBE-99034EDDBF17}"/>
              </a:ext>
            </a:extLst>
          </p:cNvPr>
          <p:cNvSpPr txBox="1"/>
          <p:nvPr/>
        </p:nvSpPr>
        <p:spPr>
          <a:xfrm>
            <a:off x="10664830" y="4945008"/>
            <a:ext cx="904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ACCEPT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95B70B-E84B-48F9-B2EF-AC3197BB2840}"/>
              </a:ext>
            </a:extLst>
          </p:cNvPr>
          <p:cNvSpPr/>
          <p:nvPr/>
        </p:nvSpPr>
        <p:spPr>
          <a:xfrm>
            <a:off x="838200" y="2443638"/>
            <a:ext cx="5062220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PH" sz="2600" b="1" dirty="0"/>
              <a:t>M</a:t>
            </a:r>
            <a:r>
              <a:rPr lang="en-PH" sz="2600" dirty="0"/>
              <a:t> = (Q, ∑, </a:t>
            </a:r>
            <a:r>
              <a:rPr lang="el-GR" sz="2600" dirty="0"/>
              <a:t>δ, </a:t>
            </a:r>
            <a:r>
              <a:rPr lang="en-PH" sz="2600" dirty="0"/>
              <a:t>q0, F)</a:t>
            </a:r>
          </a:p>
          <a:p>
            <a:endParaRPr lang="en-US" sz="2600" b="1" dirty="0">
              <a:solidFill>
                <a:srgbClr val="000000"/>
              </a:solidFill>
            </a:endParaRPr>
          </a:p>
          <a:p>
            <a:r>
              <a:rPr lang="en-US" sz="2600" b="1" dirty="0">
                <a:solidFill>
                  <a:srgbClr val="000000"/>
                </a:solidFill>
              </a:rPr>
              <a:t>Q:</a:t>
            </a:r>
            <a:r>
              <a:rPr lang="en-US" sz="2600" dirty="0">
                <a:solidFill>
                  <a:srgbClr val="000000"/>
                </a:solidFill>
              </a:rPr>
              <a:t> finite set of states</a:t>
            </a:r>
          </a:p>
          <a:p>
            <a:r>
              <a:rPr lang="en-US" sz="2600" b="1" dirty="0"/>
              <a:t>∑:</a:t>
            </a:r>
            <a:r>
              <a:rPr lang="en-US" sz="2600" dirty="0"/>
              <a:t> finite set of inputs (aka alphabet)</a:t>
            </a:r>
          </a:p>
          <a:p>
            <a:r>
              <a:rPr lang="en-US" sz="2600" b="1" dirty="0"/>
              <a:t>δ:</a:t>
            </a:r>
            <a:r>
              <a:rPr lang="en-US" sz="2600" dirty="0"/>
              <a:t> transition function (δ: Q × ∑ → Q)</a:t>
            </a:r>
          </a:p>
          <a:p>
            <a:r>
              <a:rPr lang="en-US" sz="2600" b="1" dirty="0"/>
              <a:t>q</a:t>
            </a:r>
            <a:r>
              <a:rPr lang="en-US" sz="2600" b="1" baseline="-25000" dirty="0"/>
              <a:t>0</a:t>
            </a:r>
            <a:r>
              <a:rPr lang="en-US" sz="2600" b="1" dirty="0"/>
              <a:t>:</a:t>
            </a:r>
            <a:r>
              <a:rPr lang="en-US" sz="2600" dirty="0"/>
              <a:t> initial state</a:t>
            </a:r>
          </a:p>
          <a:p>
            <a:r>
              <a:rPr lang="en-US" sz="2600" b="1" dirty="0"/>
              <a:t>F:</a:t>
            </a:r>
            <a:r>
              <a:rPr lang="en-US" sz="2600" dirty="0"/>
              <a:t> is a set of accepting state/states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462377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4A8-7BB6-4217-9B39-B38B46824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5" y="365125"/>
            <a:ext cx="10832785" cy="1325563"/>
          </a:xfrm>
        </p:spPr>
        <p:txBody>
          <a:bodyPr/>
          <a:lstStyle/>
          <a:p>
            <a:r>
              <a:rPr lang="en-PH" dirty="0"/>
              <a:t>Regular Language and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F2FA5-A0AD-45C9-8756-C0E833B81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5" y="1508760"/>
            <a:ext cx="6391278" cy="5113019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A finite state machine </a:t>
            </a:r>
            <a:r>
              <a:rPr lang="en-US" i="1" dirty="0"/>
              <a:t>M</a:t>
            </a:r>
            <a:r>
              <a:rPr lang="en-US" dirty="0"/>
              <a:t>, describes a regular language </a:t>
            </a:r>
            <a:r>
              <a:rPr lang="en-US" i="1" dirty="0"/>
              <a:t>L.</a:t>
            </a:r>
          </a:p>
          <a:p>
            <a:pPr lvl="1"/>
            <a:r>
              <a:rPr lang="en-US" dirty="0"/>
              <a:t>where </a:t>
            </a:r>
            <a:r>
              <a:rPr lang="en-US" i="1" dirty="0"/>
              <a:t>L</a:t>
            </a:r>
            <a:r>
              <a:rPr lang="en-US" dirty="0"/>
              <a:t> is a set of words {</a:t>
            </a:r>
            <a:r>
              <a:rPr lang="en-US" i="1" dirty="0"/>
              <a:t>w</a:t>
            </a:r>
            <a:r>
              <a:rPr lang="en-US" i="1" baseline="-25000" dirty="0"/>
              <a:t>o</a:t>
            </a:r>
            <a:r>
              <a:rPr lang="en-US" i="1" dirty="0"/>
              <a:t>, w</a:t>
            </a:r>
            <a:r>
              <a:rPr lang="en-US" i="1" baseline="-25000" dirty="0"/>
              <a:t>1</a:t>
            </a:r>
            <a:r>
              <a:rPr lang="en-US" i="1" dirty="0"/>
              <a:t>, …, </a:t>
            </a:r>
            <a:r>
              <a:rPr lang="en-US" i="1" dirty="0" err="1"/>
              <a:t>w</a:t>
            </a:r>
            <a:r>
              <a:rPr lang="en-US" i="1" baseline="-25000" dirty="0" err="1"/>
              <a:t>n</a:t>
            </a:r>
            <a:r>
              <a:rPr lang="en-US" dirty="0"/>
              <a:t>}</a:t>
            </a:r>
            <a:r>
              <a:rPr lang="en-US" i="1" dirty="0"/>
              <a:t>.</a:t>
            </a:r>
          </a:p>
          <a:p>
            <a:pPr lvl="1"/>
            <a:r>
              <a:rPr lang="en-US" i="1" dirty="0"/>
              <a:t>w </a:t>
            </a:r>
            <a:r>
              <a:rPr lang="en-US" dirty="0"/>
              <a:t>= sequence of inputs from an alphabet </a:t>
            </a:r>
            <a:r>
              <a:rPr lang="en-US" b="1" dirty="0"/>
              <a:t>∑</a:t>
            </a:r>
            <a:endParaRPr lang="en-US" i="1" dirty="0"/>
          </a:p>
          <a:p>
            <a:r>
              <a:rPr lang="en-US" i="1" dirty="0"/>
              <a:t>M</a:t>
            </a:r>
            <a:r>
              <a:rPr lang="en-US" dirty="0"/>
              <a:t> accepts a string </a:t>
            </a:r>
            <a:r>
              <a:rPr lang="en-US" i="1" dirty="0"/>
              <a:t>w</a:t>
            </a:r>
            <a:r>
              <a:rPr lang="en-US" dirty="0"/>
              <a:t> if and only if </a:t>
            </a:r>
            <a:r>
              <a:rPr lang="en-US" i="1" dirty="0"/>
              <a:t>M </a:t>
            </a:r>
            <a:r>
              <a:rPr lang="en-US" dirty="0"/>
              <a:t>starts in the initial state (</a:t>
            </a:r>
            <a:r>
              <a:rPr lang="en-US" b="1" dirty="0"/>
              <a:t>q</a:t>
            </a:r>
            <a:r>
              <a:rPr lang="en-US" b="1" baseline="-25000" dirty="0"/>
              <a:t>0</a:t>
            </a:r>
            <a:r>
              <a:rPr lang="en-US" dirty="0"/>
              <a:t>), undergoes a series of state transitions that ends in an accepting state (</a:t>
            </a:r>
            <a:r>
              <a:rPr lang="en-US" b="1" dirty="0"/>
              <a:t>F</a:t>
            </a:r>
            <a:r>
              <a:rPr lang="en-US" dirty="0"/>
              <a:t>).</a:t>
            </a:r>
          </a:p>
          <a:p>
            <a:r>
              <a:rPr lang="en-US" b="1" i="1" dirty="0">
                <a:solidFill>
                  <a:srgbClr val="FF0000"/>
                </a:solidFill>
              </a:rPr>
              <a:t>M</a:t>
            </a:r>
            <a:r>
              <a:rPr lang="en-US" b="1" dirty="0">
                <a:solidFill>
                  <a:srgbClr val="FF0000"/>
                </a:solidFill>
              </a:rPr>
              <a:t> recognizes </a:t>
            </a:r>
            <a:r>
              <a:rPr lang="en-US" b="1" i="1" dirty="0">
                <a:solidFill>
                  <a:srgbClr val="FF0000"/>
                </a:solidFill>
              </a:rPr>
              <a:t>L</a:t>
            </a:r>
            <a:r>
              <a:rPr lang="en-US" b="1" dirty="0">
                <a:solidFill>
                  <a:srgbClr val="FF0000"/>
                </a:solidFill>
              </a:rPr>
              <a:t> if all the words of </a:t>
            </a:r>
            <a:r>
              <a:rPr lang="en-US" b="1" i="1" dirty="0">
                <a:solidFill>
                  <a:srgbClr val="FF0000"/>
                </a:solidFill>
              </a:rPr>
              <a:t>L</a:t>
            </a:r>
            <a:r>
              <a:rPr lang="en-US" b="1" dirty="0">
                <a:solidFill>
                  <a:srgbClr val="FF0000"/>
                </a:solidFill>
              </a:rPr>
              <a:t> are accepted by </a:t>
            </a:r>
            <a:r>
              <a:rPr lang="en-US" b="1" i="1" dirty="0">
                <a:solidFill>
                  <a:srgbClr val="FF0000"/>
                </a:solidFill>
              </a:rPr>
              <a:t>M</a:t>
            </a:r>
            <a:r>
              <a:rPr lang="en-US" b="1" dirty="0">
                <a:solidFill>
                  <a:srgbClr val="FF0000"/>
                </a:solidFill>
              </a:rPr>
              <a:t>.</a:t>
            </a:r>
          </a:p>
        </p:txBody>
      </p:sp>
      <p:pic>
        <p:nvPicPr>
          <p:cNvPr id="5" name="Picture 2" descr="Finite State Machines - Mind42: Free online mind mapping software">
            <a:extLst>
              <a:ext uri="{FF2B5EF4-FFF2-40B4-BE49-F238E27FC236}">
                <a16:creationId xmlns:a16="http://schemas.microsoft.com/office/drawing/2014/main" id="{AE58227E-C756-4F54-8493-24FF1D063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2156" y="1259445"/>
            <a:ext cx="3964976" cy="2964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7C00C1-A384-4DCB-92CB-CB82D3E24928}"/>
              </a:ext>
            </a:extLst>
          </p:cNvPr>
          <p:cNvSpPr txBox="1"/>
          <p:nvPr/>
        </p:nvSpPr>
        <p:spPr>
          <a:xfrm>
            <a:off x="6753404" y="2047884"/>
            <a:ext cx="751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START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43ABF2-764A-49F1-A957-1C1C20D3630A}"/>
              </a:ext>
            </a:extLst>
          </p:cNvPr>
          <p:cNvSpPr txBox="1"/>
          <p:nvPr/>
        </p:nvSpPr>
        <p:spPr>
          <a:xfrm>
            <a:off x="11367132" y="3636672"/>
            <a:ext cx="904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ACCEPT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54DF2C-1B29-432D-8C93-C6711525D37C}"/>
              </a:ext>
            </a:extLst>
          </p:cNvPr>
          <p:cNvSpPr/>
          <p:nvPr/>
        </p:nvSpPr>
        <p:spPr>
          <a:xfrm>
            <a:off x="7943334" y="4364635"/>
            <a:ext cx="380383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H" b="1" dirty="0"/>
              <a:t>M</a:t>
            </a:r>
            <a:r>
              <a:rPr lang="en-PH" dirty="0"/>
              <a:t> = (Q, ∑, </a:t>
            </a:r>
            <a:r>
              <a:rPr lang="el-GR" dirty="0"/>
              <a:t>δ, </a:t>
            </a:r>
            <a:r>
              <a:rPr lang="en-PH" dirty="0"/>
              <a:t>q0, F)</a:t>
            </a:r>
          </a:p>
          <a:p>
            <a:endParaRPr lang="en-US" b="1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00"/>
                </a:solidFill>
              </a:rPr>
              <a:t>Q:</a:t>
            </a:r>
            <a:r>
              <a:rPr lang="en-US" dirty="0">
                <a:solidFill>
                  <a:srgbClr val="000000"/>
                </a:solidFill>
              </a:rPr>
              <a:t> finite set of states</a:t>
            </a:r>
          </a:p>
          <a:p>
            <a:r>
              <a:rPr lang="en-US" b="1" dirty="0"/>
              <a:t>∑:</a:t>
            </a:r>
            <a:r>
              <a:rPr lang="en-US" dirty="0"/>
              <a:t> finite set of inputs (aka alphabet)</a:t>
            </a:r>
          </a:p>
          <a:p>
            <a:r>
              <a:rPr lang="en-US" b="1" dirty="0"/>
              <a:t>δ:</a:t>
            </a:r>
            <a:r>
              <a:rPr lang="en-US" dirty="0"/>
              <a:t> transition function (δ: Q × ∑ → Q)</a:t>
            </a:r>
          </a:p>
          <a:p>
            <a:r>
              <a:rPr lang="en-US" b="1" dirty="0"/>
              <a:t>q</a:t>
            </a:r>
            <a:r>
              <a:rPr lang="en-US" b="1" baseline="-25000" dirty="0"/>
              <a:t>0</a:t>
            </a:r>
            <a:r>
              <a:rPr lang="en-US" b="1" dirty="0"/>
              <a:t>:</a:t>
            </a:r>
            <a:r>
              <a:rPr lang="en-US" dirty="0"/>
              <a:t> initial state</a:t>
            </a:r>
          </a:p>
          <a:p>
            <a:r>
              <a:rPr lang="en-US" b="1" dirty="0"/>
              <a:t>F:</a:t>
            </a:r>
            <a:r>
              <a:rPr lang="en-US" dirty="0"/>
              <a:t> is a set of accepting state/states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038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PH" dirty="0"/>
              <a:t>Let: </a:t>
            </a:r>
          </a:p>
          <a:p>
            <a:pPr marL="0" indent="0">
              <a:buNone/>
            </a:pPr>
            <a:r>
              <a:rPr lang="en-US" b="1" dirty="0"/>
              <a:t>∑ </a:t>
            </a:r>
            <a:r>
              <a:rPr lang="en-US" dirty="0"/>
              <a:t>(</a:t>
            </a:r>
            <a:r>
              <a:rPr lang="en-PH" dirty="0"/>
              <a:t>alphabet) = {a, b}</a:t>
            </a:r>
          </a:p>
          <a:p>
            <a:pPr marL="0" indent="0">
              <a:buNone/>
            </a:pPr>
            <a:r>
              <a:rPr lang="en-US" b="1" dirty="0"/>
              <a:t>Q</a:t>
            </a:r>
            <a:r>
              <a:rPr lang="en-US" b="1" baseline="-25000" dirty="0"/>
              <a:t>0  </a:t>
            </a:r>
            <a:r>
              <a:rPr lang="en-US" dirty="0"/>
              <a:t>(initial state) = S0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</a:t>
            </a:r>
            <a:r>
              <a:rPr lang="en-PH" dirty="0" err="1"/>
              <a:t>reate</a:t>
            </a:r>
            <a:r>
              <a:rPr lang="en-PH" dirty="0"/>
              <a:t> an FSM that matches a string that </a:t>
            </a:r>
            <a:r>
              <a:rPr lang="en-PH" b="1" dirty="0"/>
              <a:t>ends</a:t>
            </a:r>
            <a:r>
              <a:rPr lang="en-PH" dirty="0"/>
              <a:t> with “ab”.</a:t>
            </a:r>
            <a:endParaRPr lang="en-PH" b="1" dirty="0"/>
          </a:p>
        </p:txBody>
      </p:sp>
    </p:spTree>
    <p:extLst>
      <p:ext uri="{BB962C8B-B14F-4D97-AF65-F5344CB8AC3E}">
        <p14:creationId xmlns:p14="http://schemas.microsoft.com/office/powerpoint/2010/main" val="1162077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b, aa,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7660912"/>
              </p:ext>
            </p:extLst>
          </p:nvPr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</p:spTree>
    <p:extLst>
      <p:ext uri="{BB962C8B-B14F-4D97-AF65-F5344CB8AC3E}">
        <p14:creationId xmlns:p14="http://schemas.microsoft.com/office/powerpoint/2010/main" val="3560080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</a:t>
            </a:r>
            <a:r>
              <a:rPr lang="en-PH" dirty="0">
                <a:highlight>
                  <a:srgbClr val="00FF00"/>
                </a:highlight>
              </a:rPr>
              <a:t>a</a:t>
            </a:r>
            <a:r>
              <a:rPr lang="en-PH" dirty="0"/>
              <a:t>, b, aa,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/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</p:spTree>
    <p:extLst>
      <p:ext uri="{BB962C8B-B14F-4D97-AF65-F5344CB8AC3E}">
        <p14:creationId xmlns:p14="http://schemas.microsoft.com/office/powerpoint/2010/main" val="2837883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</a:t>
            </a:r>
            <a:r>
              <a:rPr lang="en-PH" dirty="0">
                <a:highlight>
                  <a:srgbClr val="00FF00"/>
                </a:highlight>
              </a:rPr>
              <a:t>a</a:t>
            </a:r>
            <a:r>
              <a:rPr lang="en-PH" dirty="0"/>
              <a:t>, b, aa,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833766"/>
              </p:ext>
            </p:extLst>
          </p:nvPr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014222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</a:t>
            </a:r>
            <a:r>
              <a:rPr lang="en-PH" dirty="0">
                <a:highlight>
                  <a:srgbClr val="00FF00"/>
                </a:highlight>
              </a:rPr>
              <a:t>b</a:t>
            </a:r>
            <a:r>
              <a:rPr lang="en-PH" dirty="0"/>
              <a:t>, aa,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/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788105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</a:t>
            </a:r>
            <a:r>
              <a:rPr lang="en-PH" dirty="0">
                <a:highlight>
                  <a:srgbClr val="00FF00"/>
                </a:highlight>
              </a:rPr>
              <a:t>b</a:t>
            </a:r>
            <a:r>
              <a:rPr lang="en-PH" dirty="0"/>
              <a:t>, aa,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8773766"/>
              </p:ext>
            </p:extLst>
          </p:nvPr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45EF467-8C29-40F4-AB3A-7D0B47F2A47C}"/>
              </a:ext>
            </a:extLst>
          </p:cNvPr>
          <p:cNvCxnSpPr>
            <a:cxnSpLocks/>
            <a:stCxn id="5" idx="7"/>
            <a:endCxn id="5" idx="1"/>
          </p:cNvCxnSpPr>
          <p:nvPr/>
        </p:nvCxnSpPr>
        <p:spPr>
          <a:xfrm rot="16200000" flipV="1">
            <a:off x="6660755" y="4318411"/>
            <a:ext cx="12700" cy="572381"/>
          </a:xfrm>
          <a:prstGeom prst="curvedConnector3">
            <a:avLst>
              <a:gd name="adj1" fmla="val 442092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FA382D4-7FED-40B9-96B4-091A04A2E8A7}"/>
              </a:ext>
            </a:extLst>
          </p:cNvPr>
          <p:cNvSpPr txBox="1"/>
          <p:nvPr/>
        </p:nvSpPr>
        <p:spPr>
          <a:xfrm>
            <a:off x="6513858" y="36756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357567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b, </a:t>
            </a:r>
            <a:r>
              <a:rPr lang="en-PH" dirty="0">
                <a:highlight>
                  <a:srgbClr val="00FF00"/>
                </a:highlight>
              </a:rPr>
              <a:t>aa</a:t>
            </a:r>
            <a:r>
              <a:rPr lang="en-PH" dirty="0"/>
              <a:t>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/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45EF467-8C29-40F4-AB3A-7D0B47F2A47C}"/>
              </a:ext>
            </a:extLst>
          </p:cNvPr>
          <p:cNvCxnSpPr>
            <a:cxnSpLocks/>
            <a:stCxn id="5" idx="7"/>
            <a:endCxn id="5" idx="1"/>
          </p:cNvCxnSpPr>
          <p:nvPr/>
        </p:nvCxnSpPr>
        <p:spPr>
          <a:xfrm rot="16200000" flipV="1">
            <a:off x="6660755" y="4318411"/>
            <a:ext cx="12700" cy="572381"/>
          </a:xfrm>
          <a:prstGeom prst="curvedConnector3">
            <a:avLst>
              <a:gd name="adj1" fmla="val 442092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FA382D4-7FED-40B9-96B4-091A04A2E8A7}"/>
              </a:ext>
            </a:extLst>
          </p:cNvPr>
          <p:cNvSpPr txBox="1"/>
          <p:nvPr/>
        </p:nvSpPr>
        <p:spPr>
          <a:xfrm>
            <a:off x="6513858" y="36756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61698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b, </a:t>
            </a:r>
            <a:r>
              <a:rPr lang="en-PH" dirty="0">
                <a:highlight>
                  <a:srgbClr val="00FF00"/>
                </a:highlight>
              </a:rPr>
              <a:t>aa</a:t>
            </a:r>
            <a:r>
              <a:rPr lang="en-PH" dirty="0"/>
              <a:t>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8885920"/>
              </p:ext>
            </p:extLst>
          </p:nvPr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45EF467-8C29-40F4-AB3A-7D0B47F2A47C}"/>
              </a:ext>
            </a:extLst>
          </p:cNvPr>
          <p:cNvCxnSpPr>
            <a:cxnSpLocks/>
            <a:stCxn id="5" idx="7"/>
            <a:endCxn id="5" idx="1"/>
          </p:cNvCxnSpPr>
          <p:nvPr/>
        </p:nvCxnSpPr>
        <p:spPr>
          <a:xfrm rot="16200000" flipV="1">
            <a:off x="6660755" y="4318411"/>
            <a:ext cx="12700" cy="572381"/>
          </a:xfrm>
          <a:prstGeom prst="curvedConnector3">
            <a:avLst>
              <a:gd name="adj1" fmla="val 442092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FA382D4-7FED-40B9-96B4-091A04A2E8A7}"/>
              </a:ext>
            </a:extLst>
          </p:cNvPr>
          <p:cNvSpPr txBox="1"/>
          <p:nvPr/>
        </p:nvSpPr>
        <p:spPr>
          <a:xfrm>
            <a:off x="6513858" y="36756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C3853549-3F89-437C-A49C-BD2CBA03ECA0}"/>
              </a:ext>
            </a:extLst>
          </p:cNvPr>
          <p:cNvCxnSpPr>
            <a:stCxn id="6" idx="5"/>
            <a:endCxn id="6" idx="3"/>
          </p:cNvCxnSpPr>
          <p:nvPr/>
        </p:nvCxnSpPr>
        <p:spPr>
          <a:xfrm rot="5400000">
            <a:off x="8184755" y="4890793"/>
            <a:ext cx="12700" cy="572381"/>
          </a:xfrm>
          <a:prstGeom prst="curvedConnector3">
            <a:avLst>
              <a:gd name="adj1" fmla="val 4593417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BF4E33A-6EA7-4257-AA97-F3B29FEBBB20}"/>
              </a:ext>
            </a:extLst>
          </p:cNvPr>
          <p:cNvSpPr txBox="1"/>
          <p:nvPr/>
        </p:nvSpPr>
        <p:spPr>
          <a:xfrm>
            <a:off x="8031507" y="57106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07193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9BB65-E6FD-4B7F-916E-3E90FFB7F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dirty="0"/>
              <a:t>NLP USE CASE: </a:t>
            </a:r>
            <a:r>
              <a:rPr lang="en-US" b="1" dirty="0">
                <a:solidFill>
                  <a:srgbClr val="FF0000"/>
                </a:solidFill>
              </a:rPr>
              <a:t>RULE BASED QUERY</a:t>
            </a:r>
          </a:p>
        </p:txBody>
      </p:sp>
      <p:pic>
        <p:nvPicPr>
          <p:cNvPr id="3074" name="Picture 2" descr="Regular Expressions: Don't Use Google Analytics Without Them ...">
            <a:extLst>
              <a:ext uri="{FF2B5EF4-FFF2-40B4-BE49-F238E27FC236}">
                <a16:creationId xmlns:a16="http://schemas.microsoft.com/office/drawing/2014/main" id="{0B958D3A-4CD2-49A4-9785-8CBD8E8C3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64" y="247650"/>
            <a:ext cx="6543675" cy="528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mazon Echo and Alexa really matter - Anil Dash - Medium">
            <a:extLst>
              <a:ext uri="{FF2B5EF4-FFF2-40B4-BE49-F238E27FC236}">
                <a16:creationId xmlns:a16="http://schemas.microsoft.com/office/drawing/2014/main" id="{DA8BD3B5-9347-4D8E-A3FD-370750D80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667" y="1501671"/>
            <a:ext cx="5748905" cy="4032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9866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b, aa, </a:t>
            </a:r>
            <a:r>
              <a:rPr lang="en-PH" b="1" dirty="0">
                <a:solidFill>
                  <a:srgbClr val="00B050"/>
                </a:solidFill>
                <a:highlight>
                  <a:srgbClr val="00FF00"/>
                </a:highlight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/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45EF467-8C29-40F4-AB3A-7D0B47F2A47C}"/>
              </a:ext>
            </a:extLst>
          </p:cNvPr>
          <p:cNvCxnSpPr>
            <a:cxnSpLocks/>
            <a:stCxn id="5" idx="7"/>
            <a:endCxn id="5" idx="1"/>
          </p:cNvCxnSpPr>
          <p:nvPr/>
        </p:nvCxnSpPr>
        <p:spPr>
          <a:xfrm rot="16200000" flipV="1">
            <a:off x="6660755" y="4318411"/>
            <a:ext cx="12700" cy="572381"/>
          </a:xfrm>
          <a:prstGeom prst="curvedConnector3">
            <a:avLst>
              <a:gd name="adj1" fmla="val 442092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FA382D4-7FED-40B9-96B4-091A04A2E8A7}"/>
              </a:ext>
            </a:extLst>
          </p:cNvPr>
          <p:cNvSpPr txBox="1"/>
          <p:nvPr/>
        </p:nvSpPr>
        <p:spPr>
          <a:xfrm>
            <a:off x="6513858" y="36756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C3853549-3F89-437C-A49C-BD2CBA03ECA0}"/>
              </a:ext>
            </a:extLst>
          </p:cNvPr>
          <p:cNvCxnSpPr>
            <a:stCxn id="6" idx="5"/>
            <a:endCxn id="6" idx="3"/>
          </p:cNvCxnSpPr>
          <p:nvPr/>
        </p:nvCxnSpPr>
        <p:spPr>
          <a:xfrm rot="5400000">
            <a:off x="8184755" y="4890793"/>
            <a:ext cx="12700" cy="572381"/>
          </a:xfrm>
          <a:prstGeom prst="curvedConnector3">
            <a:avLst>
              <a:gd name="adj1" fmla="val 4593417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BF4E33A-6EA7-4257-AA97-F3B29FEBBB20}"/>
              </a:ext>
            </a:extLst>
          </p:cNvPr>
          <p:cNvSpPr txBox="1"/>
          <p:nvPr/>
        </p:nvSpPr>
        <p:spPr>
          <a:xfrm>
            <a:off x="8031507" y="57106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139504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b, aa, </a:t>
            </a:r>
            <a:r>
              <a:rPr lang="en-PH" b="1" dirty="0">
                <a:solidFill>
                  <a:srgbClr val="00B050"/>
                </a:solidFill>
                <a:highlight>
                  <a:srgbClr val="00FF00"/>
                </a:highlight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021144"/>
              </p:ext>
            </p:extLst>
          </p:nvPr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D052263-A182-4E9C-8FD3-4A7184B3246D}"/>
              </a:ext>
            </a:extLst>
          </p:cNvPr>
          <p:cNvSpPr/>
          <p:nvPr/>
        </p:nvSpPr>
        <p:spPr>
          <a:xfrm>
            <a:off x="9304020" y="4486719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4AF4EA-6739-411C-8541-B9CC138FD436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8589489" y="4890793"/>
            <a:ext cx="714531" cy="66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45EF467-8C29-40F4-AB3A-7D0B47F2A47C}"/>
              </a:ext>
            </a:extLst>
          </p:cNvPr>
          <p:cNvCxnSpPr>
            <a:cxnSpLocks/>
            <a:stCxn id="5" idx="7"/>
            <a:endCxn id="5" idx="1"/>
          </p:cNvCxnSpPr>
          <p:nvPr/>
        </p:nvCxnSpPr>
        <p:spPr>
          <a:xfrm rot="16200000" flipV="1">
            <a:off x="6660755" y="4318411"/>
            <a:ext cx="12700" cy="572381"/>
          </a:xfrm>
          <a:prstGeom prst="curvedConnector3">
            <a:avLst>
              <a:gd name="adj1" fmla="val 442092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FA382D4-7FED-40B9-96B4-091A04A2E8A7}"/>
              </a:ext>
            </a:extLst>
          </p:cNvPr>
          <p:cNvSpPr txBox="1"/>
          <p:nvPr/>
        </p:nvSpPr>
        <p:spPr>
          <a:xfrm>
            <a:off x="6513858" y="36756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57FCFE-4BEC-4EC2-BBD7-72EDF88B8EF3}"/>
              </a:ext>
            </a:extLst>
          </p:cNvPr>
          <p:cNvSpPr txBox="1"/>
          <p:nvPr/>
        </p:nvSpPr>
        <p:spPr>
          <a:xfrm>
            <a:off x="8716048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C3853549-3F89-437C-A49C-BD2CBA03ECA0}"/>
              </a:ext>
            </a:extLst>
          </p:cNvPr>
          <p:cNvCxnSpPr>
            <a:stCxn id="6" idx="5"/>
            <a:endCxn id="6" idx="3"/>
          </p:cNvCxnSpPr>
          <p:nvPr/>
        </p:nvCxnSpPr>
        <p:spPr>
          <a:xfrm rot="5400000">
            <a:off x="8184755" y="4890793"/>
            <a:ext cx="12700" cy="572381"/>
          </a:xfrm>
          <a:prstGeom prst="curvedConnector3">
            <a:avLst>
              <a:gd name="adj1" fmla="val 4593417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BF4E33A-6EA7-4257-AA97-F3B29FEBBB20}"/>
              </a:ext>
            </a:extLst>
          </p:cNvPr>
          <p:cNvSpPr txBox="1"/>
          <p:nvPr/>
        </p:nvSpPr>
        <p:spPr>
          <a:xfrm>
            <a:off x="8031507" y="57106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93B4ED5-F077-42B1-AF74-DB903A8185B1}"/>
              </a:ext>
            </a:extLst>
          </p:cNvPr>
          <p:cNvSpPr/>
          <p:nvPr/>
        </p:nvSpPr>
        <p:spPr>
          <a:xfrm>
            <a:off x="9461048" y="4646545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8449644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b, aa,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</a:t>
            </a:r>
            <a:r>
              <a:rPr lang="en-PH" dirty="0">
                <a:highlight>
                  <a:srgbClr val="00FF00"/>
                </a:highlight>
              </a:rPr>
              <a:t>aba</a:t>
            </a:r>
            <a:r>
              <a:rPr lang="en-PH" dirty="0"/>
              <a:t>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18033"/>
              </p:ext>
            </p:extLst>
          </p:nvPr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D052263-A182-4E9C-8FD3-4A7184B3246D}"/>
              </a:ext>
            </a:extLst>
          </p:cNvPr>
          <p:cNvSpPr/>
          <p:nvPr/>
        </p:nvSpPr>
        <p:spPr>
          <a:xfrm>
            <a:off x="9304020" y="4486719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4AF4EA-6739-411C-8541-B9CC138FD436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8589489" y="4890793"/>
            <a:ext cx="714531" cy="66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45EF467-8C29-40F4-AB3A-7D0B47F2A47C}"/>
              </a:ext>
            </a:extLst>
          </p:cNvPr>
          <p:cNvCxnSpPr>
            <a:cxnSpLocks/>
            <a:stCxn id="5" idx="7"/>
            <a:endCxn id="5" idx="1"/>
          </p:cNvCxnSpPr>
          <p:nvPr/>
        </p:nvCxnSpPr>
        <p:spPr>
          <a:xfrm rot="16200000" flipV="1">
            <a:off x="6660755" y="4318411"/>
            <a:ext cx="12700" cy="572381"/>
          </a:xfrm>
          <a:prstGeom prst="curvedConnector3">
            <a:avLst>
              <a:gd name="adj1" fmla="val 442092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FA382D4-7FED-40B9-96B4-091A04A2E8A7}"/>
              </a:ext>
            </a:extLst>
          </p:cNvPr>
          <p:cNvSpPr txBox="1"/>
          <p:nvPr/>
        </p:nvSpPr>
        <p:spPr>
          <a:xfrm>
            <a:off x="6513858" y="36756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57FCFE-4BEC-4EC2-BBD7-72EDF88B8EF3}"/>
              </a:ext>
            </a:extLst>
          </p:cNvPr>
          <p:cNvSpPr txBox="1"/>
          <p:nvPr/>
        </p:nvSpPr>
        <p:spPr>
          <a:xfrm>
            <a:off x="8716048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C3853549-3F89-437C-A49C-BD2CBA03ECA0}"/>
              </a:ext>
            </a:extLst>
          </p:cNvPr>
          <p:cNvCxnSpPr>
            <a:stCxn id="6" idx="5"/>
            <a:endCxn id="6" idx="3"/>
          </p:cNvCxnSpPr>
          <p:nvPr/>
        </p:nvCxnSpPr>
        <p:spPr>
          <a:xfrm rot="5400000">
            <a:off x="8184755" y="4890793"/>
            <a:ext cx="12700" cy="572381"/>
          </a:xfrm>
          <a:prstGeom prst="curvedConnector3">
            <a:avLst>
              <a:gd name="adj1" fmla="val 4593417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BF4E33A-6EA7-4257-AA97-F3B29FEBBB20}"/>
              </a:ext>
            </a:extLst>
          </p:cNvPr>
          <p:cNvSpPr txBox="1"/>
          <p:nvPr/>
        </p:nvSpPr>
        <p:spPr>
          <a:xfrm>
            <a:off x="8031507" y="57106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93B4ED5-F077-42B1-AF74-DB903A8185B1}"/>
              </a:ext>
            </a:extLst>
          </p:cNvPr>
          <p:cNvSpPr/>
          <p:nvPr/>
        </p:nvSpPr>
        <p:spPr>
          <a:xfrm>
            <a:off x="9461048" y="4646545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8532631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b, aa,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</a:t>
            </a:r>
            <a:r>
              <a:rPr lang="en-PH" dirty="0">
                <a:highlight>
                  <a:srgbClr val="00FF00"/>
                </a:highlight>
              </a:rPr>
              <a:t>aba</a:t>
            </a:r>
            <a:r>
              <a:rPr lang="en-PH" dirty="0"/>
              <a:t>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2541312"/>
              </p:ext>
            </p:extLst>
          </p:nvPr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D052263-A182-4E9C-8FD3-4A7184B3246D}"/>
              </a:ext>
            </a:extLst>
          </p:cNvPr>
          <p:cNvSpPr/>
          <p:nvPr/>
        </p:nvSpPr>
        <p:spPr>
          <a:xfrm>
            <a:off x="9304020" y="4486719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4AF4EA-6739-411C-8541-B9CC138FD436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8589489" y="4890793"/>
            <a:ext cx="714531" cy="66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45EF467-8C29-40F4-AB3A-7D0B47F2A47C}"/>
              </a:ext>
            </a:extLst>
          </p:cNvPr>
          <p:cNvCxnSpPr>
            <a:cxnSpLocks/>
            <a:stCxn id="5" idx="7"/>
            <a:endCxn id="5" idx="1"/>
          </p:cNvCxnSpPr>
          <p:nvPr/>
        </p:nvCxnSpPr>
        <p:spPr>
          <a:xfrm rot="16200000" flipV="1">
            <a:off x="6660755" y="4318411"/>
            <a:ext cx="12700" cy="572381"/>
          </a:xfrm>
          <a:prstGeom prst="curvedConnector3">
            <a:avLst>
              <a:gd name="adj1" fmla="val 442092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FA382D4-7FED-40B9-96B4-091A04A2E8A7}"/>
              </a:ext>
            </a:extLst>
          </p:cNvPr>
          <p:cNvSpPr txBox="1"/>
          <p:nvPr/>
        </p:nvSpPr>
        <p:spPr>
          <a:xfrm>
            <a:off x="6513858" y="36756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57FCFE-4BEC-4EC2-BBD7-72EDF88B8EF3}"/>
              </a:ext>
            </a:extLst>
          </p:cNvPr>
          <p:cNvSpPr txBox="1"/>
          <p:nvPr/>
        </p:nvSpPr>
        <p:spPr>
          <a:xfrm>
            <a:off x="8716048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2860A1F2-F2AC-43CA-8DDE-DCD562F1948B}"/>
              </a:ext>
            </a:extLst>
          </p:cNvPr>
          <p:cNvCxnSpPr>
            <a:cxnSpLocks/>
            <a:stCxn id="7" idx="0"/>
            <a:endCxn id="6" idx="0"/>
          </p:cNvCxnSpPr>
          <p:nvPr/>
        </p:nvCxnSpPr>
        <p:spPr>
          <a:xfrm rot="16200000" flipV="1">
            <a:off x="8946425" y="3724389"/>
            <a:ext cx="661" cy="1524000"/>
          </a:xfrm>
          <a:prstGeom prst="curvedConnector3">
            <a:avLst>
              <a:gd name="adj1" fmla="val 80075492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253C839-97E5-4637-BEB5-604504122DA3}"/>
              </a:ext>
            </a:extLst>
          </p:cNvPr>
          <p:cNvSpPr txBox="1"/>
          <p:nvPr/>
        </p:nvSpPr>
        <p:spPr>
          <a:xfrm>
            <a:off x="8793507" y="352044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C3853549-3F89-437C-A49C-BD2CBA03ECA0}"/>
              </a:ext>
            </a:extLst>
          </p:cNvPr>
          <p:cNvCxnSpPr>
            <a:stCxn id="6" idx="5"/>
            <a:endCxn id="6" idx="3"/>
          </p:cNvCxnSpPr>
          <p:nvPr/>
        </p:nvCxnSpPr>
        <p:spPr>
          <a:xfrm rot="5400000">
            <a:off x="8184755" y="4890793"/>
            <a:ext cx="12700" cy="572381"/>
          </a:xfrm>
          <a:prstGeom prst="curvedConnector3">
            <a:avLst>
              <a:gd name="adj1" fmla="val 4593417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BF4E33A-6EA7-4257-AA97-F3B29FEBBB20}"/>
              </a:ext>
            </a:extLst>
          </p:cNvPr>
          <p:cNvSpPr txBox="1"/>
          <p:nvPr/>
        </p:nvSpPr>
        <p:spPr>
          <a:xfrm>
            <a:off x="8031507" y="57106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93B4ED5-F077-42B1-AF74-DB903A8185B1}"/>
              </a:ext>
            </a:extLst>
          </p:cNvPr>
          <p:cNvSpPr/>
          <p:nvPr/>
        </p:nvSpPr>
        <p:spPr>
          <a:xfrm>
            <a:off x="9461048" y="4646545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987261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b, aa,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>
                <a:highlight>
                  <a:srgbClr val="00FF00"/>
                </a:highlight>
              </a:rPr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131911"/>
              </p:ext>
            </p:extLst>
          </p:nvPr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D052263-A182-4E9C-8FD3-4A7184B3246D}"/>
              </a:ext>
            </a:extLst>
          </p:cNvPr>
          <p:cNvSpPr/>
          <p:nvPr/>
        </p:nvSpPr>
        <p:spPr>
          <a:xfrm>
            <a:off x="9304020" y="4486719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4AF4EA-6739-411C-8541-B9CC138FD436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8589489" y="4890793"/>
            <a:ext cx="714531" cy="66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45EF467-8C29-40F4-AB3A-7D0B47F2A47C}"/>
              </a:ext>
            </a:extLst>
          </p:cNvPr>
          <p:cNvCxnSpPr>
            <a:cxnSpLocks/>
            <a:stCxn id="5" idx="7"/>
            <a:endCxn id="5" idx="1"/>
          </p:cNvCxnSpPr>
          <p:nvPr/>
        </p:nvCxnSpPr>
        <p:spPr>
          <a:xfrm rot="16200000" flipV="1">
            <a:off x="6660755" y="4318411"/>
            <a:ext cx="12700" cy="572381"/>
          </a:xfrm>
          <a:prstGeom prst="curvedConnector3">
            <a:avLst>
              <a:gd name="adj1" fmla="val 442092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FA382D4-7FED-40B9-96B4-091A04A2E8A7}"/>
              </a:ext>
            </a:extLst>
          </p:cNvPr>
          <p:cNvSpPr txBox="1"/>
          <p:nvPr/>
        </p:nvSpPr>
        <p:spPr>
          <a:xfrm>
            <a:off x="6513858" y="36756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57FCFE-4BEC-4EC2-BBD7-72EDF88B8EF3}"/>
              </a:ext>
            </a:extLst>
          </p:cNvPr>
          <p:cNvSpPr txBox="1"/>
          <p:nvPr/>
        </p:nvSpPr>
        <p:spPr>
          <a:xfrm>
            <a:off x="8716048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2860A1F2-F2AC-43CA-8DDE-DCD562F1948B}"/>
              </a:ext>
            </a:extLst>
          </p:cNvPr>
          <p:cNvCxnSpPr>
            <a:cxnSpLocks/>
            <a:stCxn id="7" idx="0"/>
            <a:endCxn id="6" idx="0"/>
          </p:cNvCxnSpPr>
          <p:nvPr/>
        </p:nvCxnSpPr>
        <p:spPr>
          <a:xfrm rot="16200000" flipV="1">
            <a:off x="8946425" y="3724389"/>
            <a:ext cx="661" cy="1524000"/>
          </a:xfrm>
          <a:prstGeom prst="curvedConnector3">
            <a:avLst>
              <a:gd name="adj1" fmla="val 80075492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253C839-97E5-4637-BEB5-604504122DA3}"/>
              </a:ext>
            </a:extLst>
          </p:cNvPr>
          <p:cNvSpPr txBox="1"/>
          <p:nvPr/>
        </p:nvSpPr>
        <p:spPr>
          <a:xfrm>
            <a:off x="8793507" y="352044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C3853549-3F89-437C-A49C-BD2CBA03ECA0}"/>
              </a:ext>
            </a:extLst>
          </p:cNvPr>
          <p:cNvCxnSpPr>
            <a:stCxn id="6" idx="5"/>
            <a:endCxn id="6" idx="3"/>
          </p:cNvCxnSpPr>
          <p:nvPr/>
        </p:nvCxnSpPr>
        <p:spPr>
          <a:xfrm rot="5400000">
            <a:off x="8184755" y="4890793"/>
            <a:ext cx="12700" cy="572381"/>
          </a:xfrm>
          <a:prstGeom prst="curvedConnector3">
            <a:avLst>
              <a:gd name="adj1" fmla="val 4593417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BF4E33A-6EA7-4257-AA97-F3B29FEBBB20}"/>
              </a:ext>
            </a:extLst>
          </p:cNvPr>
          <p:cNvSpPr txBox="1"/>
          <p:nvPr/>
        </p:nvSpPr>
        <p:spPr>
          <a:xfrm>
            <a:off x="8031507" y="57106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93B4ED5-F077-42B1-AF74-DB903A8185B1}"/>
              </a:ext>
            </a:extLst>
          </p:cNvPr>
          <p:cNvSpPr/>
          <p:nvPr/>
        </p:nvSpPr>
        <p:spPr>
          <a:xfrm>
            <a:off x="9461048" y="4646545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2431112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b, aa,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>
                <a:highlight>
                  <a:srgbClr val="00FF00"/>
                </a:highlight>
              </a:rPr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695821"/>
              </p:ext>
            </p:extLst>
          </p:nvPr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D052263-A182-4E9C-8FD3-4A7184B3246D}"/>
              </a:ext>
            </a:extLst>
          </p:cNvPr>
          <p:cNvSpPr/>
          <p:nvPr/>
        </p:nvSpPr>
        <p:spPr>
          <a:xfrm>
            <a:off x="9304020" y="4486719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4AF4EA-6739-411C-8541-B9CC138FD436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8589489" y="4890793"/>
            <a:ext cx="714531" cy="66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45EF467-8C29-40F4-AB3A-7D0B47F2A47C}"/>
              </a:ext>
            </a:extLst>
          </p:cNvPr>
          <p:cNvCxnSpPr>
            <a:cxnSpLocks/>
            <a:stCxn id="5" idx="7"/>
            <a:endCxn id="5" idx="1"/>
          </p:cNvCxnSpPr>
          <p:nvPr/>
        </p:nvCxnSpPr>
        <p:spPr>
          <a:xfrm rot="16200000" flipV="1">
            <a:off x="6660755" y="4318411"/>
            <a:ext cx="12700" cy="572381"/>
          </a:xfrm>
          <a:prstGeom prst="curvedConnector3">
            <a:avLst>
              <a:gd name="adj1" fmla="val 442092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FA382D4-7FED-40B9-96B4-091A04A2E8A7}"/>
              </a:ext>
            </a:extLst>
          </p:cNvPr>
          <p:cNvSpPr txBox="1"/>
          <p:nvPr/>
        </p:nvSpPr>
        <p:spPr>
          <a:xfrm>
            <a:off x="6513858" y="36756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57FCFE-4BEC-4EC2-BBD7-72EDF88B8EF3}"/>
              </a:ext>
            </a:extLst>
          </p:cNvPr>
          <p:cNvSpPr txBox="1"/>
          <p:nvPr/>
        </p:nvSpPr>
        <p:spPr>
          <a:xfrm>
            <a:off x="8716048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2860A1F2-F2AC-43CA-8DDE-DCD562F1948B}"/>
              </a:ext>
            </a:extLst>
          </p:cNvPr>
          <p:cNvCxnSpPr>
            <a:cxnSpLocks/>
            <a:stCxn id="7" idx="0"/>
            <a:endCxn id="6" idx="0"/>
          </p:cNvCxnSpPr>
          <p:nvPr/>
        </p:nvCxnSpPr>
        <p:spPr>
          <a:xfrm rot="16200000" flipV="1">
            <a:off x="8946425" y="3724389"/>
            <a:ext cx="661" cy="1524000"/>
          </a:xfrm>
          <a:prstGeom prst="curvedConnector3">
            <a:avLst>
              <a:gd name="adj1" fmla="val 80075492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Curved 41">
            <a:extLst>
              <a:ext uri="{FF2B5EF4-FFF2-40B4-BE49-F238E27FC236}">
                <a16:creationId xmlns:a16="http://schemas.microsoft.com/office/drawing/2014/main" id="{B1C014E4-C0C7-409C-B227-1A52C574A0B9}"/>
              </a:ext>
            </a:extLst>
          </p:cNvPr>
          <p:cNvCxnSpPr>
            <a:cxnSpLocks/>
            <a:stCxn id="7" idx="4"/>
            <a:endCxn id="5" idx="4"/>
          </p:cNvCxnSpPr>
          <p:nvPr/>
        </p:nvCxnSpPr>
        <p:spPr>
          <a:xfrm rot="5400000" flipH="1">
            <a:off x="8184424" y="3771858"/>
            <a:ext cx="661" cy="3048000"/>
          </a:xfrm>
          <a:prstGeom prst="curvedConnector3">
            <a:avLst>
              <a:gd name="adj1" fmla="val -15087276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253C839-97E5-4637-BEB5-604504122DA3}"/>
              </a:ext>
            </a:extLst>
          </p:cNvPr>
          <p:cNvSpPr txBox="1"/>
          <p:nvPr/>
        </p:nvSpPr>
        <p:spPr>
          <a:xfrm>
            <a:off x="8793507" y="352044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F4A4A1B-B800-4D6A-955E-FA2513898F79}"/>
              </a:ext>
            </a:extLst>
          </p:cNvPr>
          <p:cNvSpPr txBox="1"/>
          <p:nvPr/>
        </p:nvSpPr>
        <p:spPr>
          <a:xfrm>
            <a:off x="8031507" y="628824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C3853549-3F89-437C-A49C-BD2CBA03ECA0}"/>
              </a:ext>
            </a:extLst>
          </p:cNvPr>
          <p:cNvCxnSpPr>
            <a:stCxn id="6" idx="5"/>
            <a:endCxn id="6" idx="3"/>
          </p:cNvCxnSpPr>
          <p:nvPr/>
        </p:nvCxnSpPr>
        <p:spPr>
          <a:xfrm rot="5400000">
            <a:off x="8184755" y="4890793"/>
            <a:ext cx="12700" cy="572381"/>
          </a:xfrm>
          <a:prstGeom prst="curvedConnector3">
            <a:avLst>
              <a:gd name="adj1" fmla="val 4593417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BF4E33A-6EA7-4257-AA97-F3B29FEBBB20}"/>
              </a:ext>
            </a:extLst>
          </p:cNvPr>
          <p:cNvSpPr txBox="1"/>
          <p:nvPr/>
        </p:nvSpPr>
        <p:spPr>
          <a:xfrm>
            <a:off x="8031507" y="57106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93B4ED5-F077-42B1-AF74-DB903A8185B1}"/>
              </a:ext>
            </a:extLst>
          </p:cNvPr>
          <p:cNvSpPr/>
          <p:nvPr/>
        </p:nvSpPr>
        <p:spPr>
          <a:xfrm>
            <a:off x="9461048" y="4646545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9339454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5F41-D49F-4F13-8A4D-657EA2699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Example Problem 1: FSM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FD2-C378-4F7C-9FB5-2E8B8D89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Simulate inputs: </a:t>
            </a:r>
          </a:p>
          <a:p>
            <a:pPr lvl="1"/>
            <a:r>
              <a:rPr lang="en-PH" dirty="0"/>
              <a:t>{a, b, aa, </a:t>
            </a:r>
            <a:r>
              <a:rPr lang="en-PH" b="1" dirty="0">
                <a:solidFill>
                  <a:srgbClr val="00B050"/>
                </a:solidFill>
              </a:rPr>
              <a:t>ab</a:t>
            </a:r>
            <a:r>
              <a:rPr lang="en-PH" dirty="0"/>
              <a:t>, </a:t>
            </a:r>
            <a:r>
              <a:rPr lang="en-PH" dirty="0" err="1"/>
              <a:t>ba</a:t>
            </a:r>
            <a:r>
              <a:rPr lang="en-PH" dirty="0"/>
              <a:t>, bb, </a:t>
            </a:r>
            <a:r>
              <a:rPr lang="en-PH" dirty="0" err="1"/>
              <a:t>aaa</a:t>
            </a:r>
            <a:r>
              <a:rPr lang="en-PH" dirty="0"/>
              <a:t>, </a:t>
            </a:r>
            <a:r>
              <a:rPr lang="en-PH" b="1" dirty="0" err="1">
                <a:solidFill>
                  <a:srgbClr val="00B050"/>
                </a:solidFill>
              </a:rPr>
              <a:t>aab</a:t>
            </a:r>
            <a:r>
              <a:rPr lang="en-PH" dirty="0"/>
              <a:t>, aba, </a:t>
            </a:r>
            <a:r>
              <a:rPr lang="en-PH" dirty="0" err="1"/>
              <a:t>abb</a:t>
            </a:r>
            <a:r>
              <a:rPr lang="en-PH" dirty="0"/>
              <a:t>, baa, </a:t>
            </a:r>
            <a:r>
              <a:rPr lang="en-PH" b="1" dirty="0" err="1">
                <a:solidFill>
                  <a:srgbClr val="00B050"/>
                </a:solidFill>
              </a:rPr>
              <a:t>bab</a:t>
            </a:r>
            <a:r>
              <a:rPr lang="en-PH" dirty="0"/>
              <a:t>, </a:t>
            </a:r>
            <a:r>
              <a:rPr lang="en-PH" dirty="0" err="1"/>
              <a:t>bba</a:t>
            </a:r>
            <a:r>
              <a:rPr lang="en-PH" dirty="0"/>
              <a:t>, </a:t>
            </a:r>
            <a:r>
              <a:rPr lang="en-PH" dirty="0" err="1"/>
              <a:t>bbb</a:t>
            </a:r>
            <a:r>
              <a:rPr lang="en-PH" dirty="0"/>
              <a:t>, …}</a:t>
            </a:r>
          </a:p>
          <a:p>
            <a:r>
              <a:rPr lang="en-PH" dirty="0"/>
              <a:t>Solve for the transition function </a:t>
            </a:r>
            <a:r>
              <a:rPr lang="en-US" b="1" dirty="0"/>
              <a:t>δ </a:t>
            </a:r>
            <a:r>
              <a:rPr lang="en-US" dirty="0"/>
              <a:t>then draw the </a:t>
            </a:r>
            <a:r>
              <a:rPr lang="en-US" b="1" dirty="0"/>
              <a:t>FSM.</a:t>
            </a:r>
            <a:endParaRPr lang="en-PH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1154F1-D52C-482C-AD15-4511AA2DA580}"/>
              </a:ext>
            </a:extLst>
          </p:cNvPr>
          <p:cNvGraphicFramePr>
            <a:graphicFrameLocks noGrp="1"/>
          </p:cNvGraphicFramePr>
          <p:nvPr/>
        </p:nvGraphicFramePr>
        <p:xfrm>
          <a:off x="1874207" y="3918579"/>
          <a:ext cx="3457419" cy="19444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52473">
                  <a:extLst>
                    <a:ext uri="{9D8B030D-6E8A-4147-A177-3AD203B41FA5}">
                      <a16:colId xmlns:a16="http://schemas.microsoft.com/office/drawing/2014/main" val="819467234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1453992718"/>
                    </a:ext>
                  </a:extLst>
                </a:gridCol>
                <a:gridCol w="1152473">
                  <a:extLst>
                    <a:ext uri="{9D8B030D-6E8A-4147-A177-3AD203B41FA5}">
                      <a16:colId xmlns:a16="http://schemas.microsoft.com/office/drawing/2014/main" val="4002201151"/>
                    </a:ext>
                  </a:extLst>
                </a:gridCol>
              </a:tblGrid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 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a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>
                          <a:effectLst/>
                        </a:rPr>
                        <a:t>b</a:t>
                      </a:r>
                      <a:endParaRPr lang="en-PH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053745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7995952"/>
                  </a:ext>
                </a:extLst>
              </a:tr>
              <a:tr h="479379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003457"/>
                  </a:ext>
                </a:extLst>
              </a:tr>
              <a:tr h="492835">
                <a:tc>
                  <a:txBody>
                    <a:bodyPr/>
                    <a:lstStyle/>
                    <a:p>
                      <a:pPr algn="ctr" fontAlgn="b"/>
                      <a:r>
                        <a:rPr lang="en-PH" sz="2600" u="none" strike="noStrike" dirty="0">
                          <a:effectLst/>
                        </a:rPr>
                        <a:t>S2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S0</a:t>
                      </a:r>
                      <a:endParaRPr lang="en-PH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3356973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C5764AA2-F857-4528-A90A-19C02353C547}"/>
              </a:ext>
            </a:extLst>
          </p:cNvPr>
          <p:cNvSpPr/>
          <p:nvPr/>
        </p:nvSpPr>
        <p:spPr>
          <a:xfrm>
            <a:off x="6256020" y="4486058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632787-8A30-4A4E-B65B-654E026EC60F}"/>
              </a:ext>
            </a:extLst>
          </p:cNvPr>
          <p:cNvSpPr/>
          <p:nvPr/>
        </p:nvSpPr>
        <p:spPr>
          <a:xfrm>
            <a:off x="7780020" y="4486058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D052263-A182-4E9C-8FD3-4A7184B3246D}"/>
              </a:ext>
            </a:extLst>
          </p:cNvPr>
          <p:cNvSpPr/>
          <p:nvPr/>
        </p:nvSpPr>
        <p:spPr>
          <a:xfrm>
            <a:off x="9304020" y="4486719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4523A9-FE7F-4B12-B27C-3D008DF1A0E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7065489" y="4890793"/>
            <a:ext cx="71453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4AF4EA-6739-411C-8541-B9CC138FD436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8589489" y="4890793"/>
            <a:ext cx="714531" cy="66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45EF467-8C29-40F4-AB3A-7D0B47F2A47C}"/>
              </a:ext>
            </a:extLst>
          </p:cNvPr>
          <p:cNvCxnSpPr>
            <a:cxnSpLocks/>
            <a:stCxn id="5" idx="7"/>
            <a:endCxn id="5" idx="1"/>
          </p:cNvCxnSpPr>
          <p:nvPr/>
        </p:nvCxnSpPr>
        <p:spPr>
          <a:xfrm rot="16200000" flipV="1">
            <a:off x="6660755" y="4318411"/>
            <a:ext cx="12700" cy="572381"/>
          </a:xfrm>
          <a:prstGeom prst="curvedConnector3">
            <a:avLst>
              <a:gd name="adj1" fmla="val 442092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FA382D4-7FED-40B9-96B4-091A04A2E8A7}"/>
              </a:ext>
            </a:extLst>
          </p:cNvPr>
          <p:cNvSpPr txBox="1"/>
          <p:nvPr/>
        </p:nvSpPr>
        <p:spPr>
          <a:xfrm>
            <a:off x="6513858" y="367569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F18E8-F8A1-450A-8AC1-4D4AC79D1E2F}"/>
              </a:ext>
            </a:extLst>
          </p:cNvPr>
          <p:cNvSpPr txBox="1"/>
          <p:nvPr/>
        </p:nvSpPr>
        <p:spPr>
          <a:xfrm>
            <a:off x="7193720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57FCFE-4BEC-4EC2-BBD7-72EDF88B8EF3}"/>
              </a:ext>
            </a:extLst>
          </p:cNvPr>
          <p:cNvSpPr txBox="1"/>
          <p:nvPr/>
        </p:nvSpPr>
        <p:spPr>
          <a:xfrm>
            <a:off x="8716048" y="450376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2860A1F2-F2AC-43CA-8DDE-DCD562F1948B}"/>
              </a:ext>
            </a:extLst>
          </p:cNvPr>
          <p:cNvCxnSpPr>
            <a:cxnSpLocks/>
            <a:stCxn id="7" idx="0"/>
            <a:endCxn id="6" idx="0"/>
          </p:cNvCxnSpPr>
          <p:nvPr/>
        </p:nvCxnSpPr>
        <p:spPr>
          <a:xfrm rot="16200000" flipV="1">
            <a:off x="8946425" y="3724389"/>
            <a:ext cx="661" cy="1524000"/>
          </a:xfrm>
          <a:prstGeom prst="curvedConnector3">
            <a:avLst>
              <a:gd name="adj1" fmla="val 80075492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Curved 41">
            <a:extLst>
              <a:ext uri="{FF2B5EF4-FFF2-40B4-BE49-F238E27FC236}">
                <a16:creationId xmlns:a16="http://schemas.microsoft.com/office/drawing/2014/main" id="{B1C014E4-C0C7-409C-B227-1A52C574A0B9}"/>
              </a:ext>
            </a:extLst>
          </p:cNvPr>
          <p:cNvCxnSpPr>
            <a:cxnSpLocks/>
            <a:stCxn id="7" idx="4"/>
            <a:endCxn id="5" idx="4"/>
          </p:cNvCxnSpPr>
          <p:nvPr/>
        </p:nvCxnSpPr>
        <p:spPr>
          <a:xfrm rot="5400000" flipH="1">
            <a:off x="8184424" y="3771858"/>
            <a:ext cx="661" cy="3048000"/>
          </a:xfrm>
          <a:prstGeom prst="curvedConnector3">
            <a:avLst>
              <a:gd name="adj1" fmla="val -15087276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253C839-97E5-4637-BEB5-604504122DA3}"/>
              </a:ext>
            </a:extLst>
          </p:cNvPr>
          <p:cNvSpPr txBox="1"/>
          <p:nvPr/>
        </p:nvSpPr>
        <p:spPr>
          <a:xfrm>
            <a:off x="8793507" y="352044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F4A4A1B-B800-4D6A-955E-FA2513898F79}"/>
              </a:ext>
            </a:extLst>
          </p:cNvPr>
          <p:cNvSpPr txBox="1"/>
          <p:nvPr/>
        </p:nvSpPr>
        <p:spPr>
          <a:xfrm>
            <a:off x="8031507" y="628824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</a:t>
            </a: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C3853549-3F89-437C-A49C-BD2CBA03ECA0}"/>
              </a:ext>
            </a:extLst>
          </p:cNvPr>
          <p:cNvCxnSpPr>
            <a:stCxn id="6" idx="5"/>
            <a:endCxn id="6" idx="3"/>
          </p:cNvCxnSpPr>
          <p:nvPr/>
        </p:nvCxnSpPr>
        <p:spPr>
          <a:xfrm rot="5400000">
            <a:off x="8184755" y="4890793"/>
            <a:ext cx="12700" cy="572381"/>
          </a:xfrm>
          <a:prstGeom prst="curvedConnector3">
            <a:avLst>
              <a:gd name="adj1" fmla="val 4593417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EBF4E33A-6EA7-4257-AA97-F3B29FEBBB20}"/>
              </a:ext>
            </a:extLst>
          </p:cNvPr>
          <p:cNvSpPr txBox="1"/>
          <p:nvPr/>
        </p:nvSpPr>
        <p:spPr>
          <a:xfrm>
            <a:off x="8031507" y="57106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93B4ED5-F077-42B1-AF74-DB903A8185B1}"/>
              </a:ext>
            </a:extLst>
          </p:cNvPr>
          <p:cNvSpPr/>
          <p:nvPr/>
        </p:nvSpPr>
        <p:spPr>
          <a:xfrm>
            <a:off x="9461048" y="4646545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0984144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B6AE9-E5EC-4813-8E0F-FA0D85DB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9628" y="2766218"/>
            <a:ext cx="6712744" cy="1325563"/>
          </a:xfrm>
        </p:spPr>
        <p:txBody>
          <a:bodyPr/>
          <a:lstStyle/>
          <a:p>
            <a:r>
              <a:rPr lang="en-PH" b="1" dirty="0"/>
              <a:t>How is FSM related to </a:t>
            </a:r>
            <a:r>
              <a:rPr lang="en-PH" b="1" dirty="0" err="1"/>
              <a:t>RegEx</a:t>
            </a:r>
            <a:r>
              <a:rPr lang="en-PH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203822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4C9FAC8-41BE-47D7-954D-8F8BA7D1EA75}"/>
              </a:ext>
            </a:extLst>
          </p:cNvPr>
          <p:cNvSpPr txBox="1">
            <a:spLocks/>
          </p:cNvSpPr>
          <p:nvPr/>
        </p:nvSpPr>
        <p:spPr>
          <a:xfrm>
            <a:off x="908595" y="1512887"/>
            <a:ext cx="10374809" cy="3832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PH" b="1" dirty="0" err="1">
                <a:solidFill>
                  <a:srgbClr val="FF0000"/>
                </a:solidFill>
              </a:rPr>
              <a:t>RegEx</a:t>
            </a:r>
            <a:r>
              <a:rPr lang="en-PH" b="1" dirty="0">
                <a:solidFill>
                  <a:srgbClr val="FF0000"/>
                </a:solidFill>
              </a:rPr>
              <a:t> is the Algorithm as a string</a:t>
            </a:r>
            <a:br>
              <a:rPr lang="en-PH" b="1" dirty="0">
                <a:solidFill>
                  <a:srgbClr val="FF0000"/>
                </a:solidFill>
              </a:rPr>
            </a:br>
            <a:br>
              <a:rPr lang="en-PH" b="1" dirty="0">
                <a:solidFill>
                  <a:srgbClr val="FF0000"/>
                </a:solidFill>
              </a:rPr>
            </a:br>
            <a:r>
              <a:rPr lang="en-PH" b="1" dirty="0">
                <a:solidFill>
                  <a:srgbClr val="FF0000"/>
                </a:solidFill>
              </a:rPr>
              <a:t>FSM is the Implementation of the Algorithm</a:t>
            </a:r>
          </a:p>
        </p:txBody>
      </p:sp>
    </p:spTree>
    <p:extLst>
      <p:ext uri="{BB962C8B-B14F-4D97-AF65-F5344CB8AC3E}">
        <p14:creationId xmlns:p14="http://schemas.microsoft.com/office/powerpoint/2010/main" val="40689374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4C9FAC8-41BE-47D7-954D-8F8BA7D1EA75}"/>
              </a:ext>
            </a:extLst>
          </p:cNvPr>
          <p:cNvSpPr txBox="1">
            <a:spLocks/>
          </p:cNvSpPr>
          <p:nvPr/>
        </p:nvSpPr>
        <p:spPr>
          <a:xfrm>
            <a:off x="1817191" y="1512887"/>
            <a:ext cx="8557618" cy="3832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PH" b="1" dirty="0"/>
              <a:t>For every FSM you can derive a </a:t>
            </a:r>
            <a:r>
              <a:rPr lang="en-PH" b="1" dirty="0" err="1"/>
              <a:t>RegEx</a:t>
            </a:r>
            <a:endParaRPr lang="en-PH" b="1" dirty="0"/>
          </a:p>
          <a:p>
            <a:pPr algn="ctr"/>
            <a:r>
              <a:rPr lang="en-PH" b="1" dirty="0">
                <a:solidFill>
                  <a:srgbClr val="FF0000"/>
                </a:solidFill>
              </a:rPr>
              <a:t>and vice versa!</a:t>
            </a:r>
          </a:p>
        </p:txBody>
      </p:sp>
    </p:spTree>
    <p:extLst>
      <p:ext uri="{BB962C8B-B14F-4D97-AF65-F5344CB8AC3E}">
        <p14:creationId xmlns:p14="http://schemas.microsoft.com/office/powerpoint/2010/main" val="1204118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9BB65-E6FD-4B7F-916E-3E90FFB7F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4025"/>
            <a:ext cx="10515600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dirty="0"/>
              <a:t>NLP USE CASE: </a:t>
            </a:r>
            <a:r>
              <a:rPr lang="en-US" b="1" dirty="0">
                <a:solidFill>
                  <a:srgbClr val="FF0000"/>
                </a:solidFill>
              </a:rPr>
              <a:t>CLEANING</a:t>
            </a:r>
          </a:p>
        </p:txBody>
      </p:sp>
      <p:pic>
        <p:nvPicPr>
          <p:cNvPr id="1028" name="Picture 4" descr="apostrophes | My Primary Classroom">
            <a:extLst>
              <a:ext uri="{FF2B5EF4-FFF2-40B4-BE49-F238E27FC236}">
                <a16:creationId xmlns:a16="http://schemas.microsoft.com/office/drawing/2014/main" id="{FBB63485-04CF-44D9-BB12-696CB6003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6718" y="220662"/>
            <a:ext cx="6278563" cy="53133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2836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4D06F-B88A-4DAB-B7BD-E93636D45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PH" b="1" dirty="0"/>
              <a:t>Regular Operations</a:t>
            </a:r>
          </a:p>
        </p:txBody>
      </p:sp>
    </p:spTree>
    <p:extLst>
      <p:ext uri="{BB962C8B-B14F-4D97-AF65-F5344CB8AC3E}">
        <p14:creationId xmlns:p14="http://schemas.microsoft.com/office/powerpoint/2010/main" val="42496687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A0DA4-5DA9-478B-A706-FEC14765E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Regular Operations: Union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BE685-5B6C-4CEA-8F53-3FF42C18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19" y="1825624"/>
            <a:ext cx="11880056" cy="473948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Let Σ be an alphabet where A, B ⊆ Σ</a:t>
            </a:r>
            <a:r>
              <a:rPr lang="en-US" baseline="30000" dirty="0"/>
              <a:t>*</a:t>
            </a:r>
            <a:r>
              <a:rPr lang="en-US" dirty="0"/>
              <a:t> are the languages and S0 is the initial state.</a:t>
            </a:r>
            <a:endParaRPr lang="en-PH" dirty="0"/>
          </a:p>
          <a:p>
            <a:r>
              <a:rPr lang="en-PH" dirty="0"/>
              <a:t>A ∪ B ⊆ </a:t>
            </a:r>
            <a:r>
              <a:rPr lang="el-GR" dirty="0"/>
              <a:t>Σ</a:t>
            </a:r>
            <a:r>
              <a:rPr lang="en-PH" baseline="30000" dirty="0"/>
              <a:t>*</a:t>
            </a:r>
          </a:p>
          <a:p>
            <a:r>
              <a:rPr lang="pl-PL" dirty="0"/>
              <a:t>A ∪ B = {w : w ∈ A or w ∈ B}</a:t>
            </a:r>
            <a:endParaRPr lang="en-PH" dirty="0"/>
          </a:p>
          <a:p>
            <a:endParaRPr lang="en-PH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6C646FD-EDC8-4B86-BD1C-124114FADD52}"/>
              </a:ext>
            </a:extLst>
          </p:cNvPr>
          <p:cNvSpPr/>
          <p:nvPr/>
        </p:nvSpPr>
        <p:spPr>
          <a:xfrm>
            <a:off x="838200" y="4809727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0DE698B-36C1-4194-8E76-D433BE8276EC}"/>
              </a:ext>
            </a:extLst>
          </p:cNvPr>
          <p:cNvSpPr/>
          <p:nvPr/>
        </p:nvSpPr>
        <p:spPr>
          <a:xfrm>
            <a:off x="2317432" y="4000258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4853C17-713E-4ECB-8B49-7C397B583EDB}"/>
              </a:ext>
            </a:extLst>
          </p:cNvPr>
          <p:cNvSpPr/>
          <p:nvPr/>
        </p:nvSpPr>
        <p:spPr>
          <a:xfrm>
            <a:off x="2474460" y="4160084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047D8B1-F5B0-4876-AEA0-8EE09B0D62F2}"/>
              </a:ext>
            </a:extLst>
          </p:cNvPr>
          <p:cNvSpPr/>
          <p:nvPr/>
        </p:nvSpPr>
        <p:spPr>
          <a:xfrm>
            <a:off x="2317432" y="5619196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8B33B1-7E87-4A87-923F-982931E20D31}"/>
              </a:ext>
            </a:extLst>
          </p:cNvPr>
          <p:cNvSpPr/>
          <p:nvPr/>
        </p:nvSpPr>
        <p:spPr>
          <a:xfrm>
            <a:off x="2474460" y="5779022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413C1B0-E27A-4585-B442-0462B2591CB3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 flipV="1">
            <a:off x="1647669" y="4404993"/>
            <a:ext cx="669763" cy="8094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B6B298-AD84-46B2-8A76-722508ED1720}"/>
              </a:ext>
            </a:extLst>
          </p:cNvPr>
          <p:cNvCxnSpPr>
            <a:cxnSpLocks/>
            <a:stCxn id="4" idx="6"/>
            <a:endCxn id="7" idx="2"/>
          </p:cNvCxnSpPr>
          <p:nvPr/>
        </p:nvCxnSpPr>
        <p:spPr>
          <a:xfrm>
            <a:off x="1647669" y="5214462"/>
            <a:ext cx="669763" cy="8094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0D0F82A-67F6-4BB2-AD0E-6E83CFB62090}"/>
              </a:ext>
            </a:extLst>
          </p:cNvPr>
          <p:cNvSpPr txBox="1"/>
          <p:nvPr/>
        </p:nvSpPr>
        <p:spPr>
          <a:xfrm>
            <a:off x="1729973" y="4488622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055330-FF5C-49E2-9F7B-C37689147F79}"/>
              </a:ext>
            </a:extLst>
          </p:cNvPr>
          <p:cNvSpPr txBox="1"/>
          <p:nvPr/>
        </p:nvSpPr>
        <p:spPr>
          <a:xfrm>
            <a:off x="1725163" y="5482757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423E02-2773-44B8-99A3-C705799CC302}"/>
              </a:ext>
            </a:extLst>
          </p:cNvPr>
          <p:cNvSpPr txBox="1"/>
          <p:nvPr/>
        </p:nvSpPr>
        <p:spPr>
          <a:xfrm>
            <a:off x="7548347" y="3532454"/>
            <a:ext cx="464197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Match only x or y</a:t>
            </a:r>
          </a:p>
          <a:p>
            <a:r>
              <a:rPr lang="en-US" sz="2600" dirty="0"/>
              <a:t>Σ = </a:t>
            </a:r>
            <a:r>
              <a:rPr lang="en-PH" sz="2600" dirty="0"/>
              <a:t>{x, y, z}</a:t>
            </a:r>
          </a:p>
          <a:p>
            <a:r>
              <a:rPr lang="en-PH" sz="2600" dirty="0"/>
              <a:t>A = {x}</a:t>
            </a:r>
          </a:p>
          <a:p>
            <a:r>
              <a:rPr lang="en-PH" sz="2600" dirty="0"/>
              <a:t>B = {y}</a:t>
            </a:r>
          </a:p>
          <a:p>
            <a:r>
              <a:rPr lang="en-PH" sz="2600" dirty="0"/>
              <a:t>A U B = {x, y}</a:t>
            </a:r>
          </a:p>
          <a:p>
            <a:r>
              <a:rPr lang="en-PH" sz="2600" dirty="0" err="1"/>
              <a:t>RegEx</a:t>
            </a:r>
            <a:r>
              <a:rPr lang="en-PH" sz="2600" dirty="0"/>
              <a:t> = </a:t>
            </a:r>
            <a:r>
              <a:rPr lang="en-PH" sz="2600" dirty="0" err="1"/>
              <a:t>x+y</a:t>
            </a:r>
            <a:endParaRPr lang="en-PH" sz="2600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B95C534-1C3C-4F2B-8430-D13F1D4D165D}"/>
              </a:ext>
            </a:extLst>
          </p:cNvPr>
          <p:cNvSpPr/>
          <p:nvPr/>
        </p:nvSpPr>
        <p:spPr>
          <a:xfrm>
            <a:off x="3270641" y="4809726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 err="1">
                <a:solidFill>
                  <a:schemeClr val="tx1"/>
                </a:solidFill>
              </a:rPr>
              <a:t>Srej</a:t>
            </a:r>
            <a:endParaRPr lang="en-PH" dirty="0">
              <a:solidFill>
                <a:schemeClr val="tx1"/>
              </a:solidFill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A00F16C-2344-48A2-A899-84CD573FAD1C}"/>
              </a:ext>
            </a:extLst>
          </p:cNvPr>
          <p:cNvCxnSpPr>
            <a:cxnSpLocks/>
            <a:stCxn id="5" idx="6"/>
            <a:endCxn id="45" idx="0"/>
          </p:cNvCxnSpPr>
          <p:nvPr/>
        </p:nvCxnSpPr>
        <p:spPr>
          <a:xfrm>
            <a:off x="3126901" y="4404993"/>
            <a:ext cx="548475" cy="40473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05621C7-BD1C-40DF-92A1-26C4BFBEFCA1}"/>
              </a:ext>
            </a:extLst>
          </p:cNvPr>
          <p:cNvCxnSpPr>
            <a:cxnSpLocks/>
            <a:stCxn id="7" idx="6"/>
            <a:endCxn id="45" idx="4"/>
          </p:cNvCxnSpPr>
          <p:nvPr/>
        </p:nvCxnSpPr>
        <p:spPr>
          <a:xfrm flipV="1">
            <a:off x="3126901" y="5619195"/>
            <a:ext cx="548475" cy="4047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3359C334-DBED-4C2D-AFB2-678A1C8F78A7}"/>
              </a:ext>
            </a:extLst>
          </p:cNvPr>
          <p:cNvSpPr txBox="1"/>
          <p:nvPr/>
        </p:nvSpPr>
        <p:spPr>
          <a:xfrm>
            <a:off x="3280516" y="4224938"/>
            <a:ext cx="684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x, y, z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3D91FA5-4CF8-4E0F-8BC4-C273D38A6F4E}"/>
              </a:ext>
            </a:extLst>
          </p:cNvPr>
          <p:cNvSpPr txBox="1"/>
          <p:nvPr/>
        </p:nvSpPr>
        <p:spPr>
          <a:xfrm>
            <a:off x="3332864" y="5784977"/>
            <a:ext cx="684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x, y, z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564F60A-E3E3-4AFF-AB77-50AD38972BA9}"/>
              </a:ext>
            </a:extLst>
          </p:cNvPr>
          <p:cNvCxnSpPr>
            <a:cxnSpLocks/>
            <a:stCxn id="4" idx="6"/>
            <a:endCxn id="45" idx="2"/>
          </p:cNvCxnSpPr>
          <p:nvPr/>
        </p:nvCxnSpPr>
        <p:spPr>
          <a:xfrm flipV="1">
            <a:off x="1647669" y="5214461"/>
            <a:ext cx="1622972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7D7931F-6EA3-4468-B518-10C427612A2B}"/>
              </a:ext>
            </a:extLst>
          </p:cNvPr>
          <p:cNvSpPr txBox="1"/>
          <p:nvPr/>
        </p:nvSpPr>
        <p:spPr>
          <a:xfrm>
            <a:off x="2600878" y="4827338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25603661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A0DA4-5DA9-478B-A706-FEC14765E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Regular Operations: Union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BE685-5B6C-4CEA-8F53-3FF42C18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19" y="1825624"/>
            <a:ext cx="11880056" cy="473948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Let Σ be an alphabet where A, B ⊆ Σ</a:t>
            </a:r>
            <a:r>
              <a:rPr lang="en-US" baseline="30000" dirty="0"/>
              <a:t>*</a:t>
            </a:r>
            <a:r>
              <a:rPr lang="en-US" dirty="0"/>
              <a:t> are the languages and S0 is the initial state.</a:t>
            </a:r>
            <a:endParaRPr lang="en-PH" dirty="0"/>
          </a:p>
          <a:p>
            <a:r>
              <a:rPr lang="en-PH" dirty="0"/>
              <a:t>A ∪ B ⊆ </a:t>
            </a:r>
            <a:r>
              <a:rPr lang="el-GR" dirty="0"/>
              <a:t>Σ</a:t>
            </a:r>
            <a:r>
              <a:rPr lang="en-PH" baseline="30000" dirty="0"/>
              <a:t>*</a:t>
            </a:r>
          </a:p>
          <a:p>
            <a:r>
              <a:rPr lang="pl-PL" dirty="0"/>
              <a:t>A ∪ B = {w : w ∈ A or w ∈ B}</a:t>
            </a:r>
            <a:endParaRPr lang="en-PH" dirty="0"/>
          </a:p>
          <a:p>
            <a:endParaRPr lang="en-PH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6C646FD-EDC8-4B86-BD1C-124114FADD52}"/>
              </a:ext>
            </a:extLst>
          </p:cNvPr>
          <p:cNvSpPr/>
          <p:nvPr/>
        </p:nvSpPr>
        <p:spPr>
          <a:xfrm>
            <a:off x="838200" y="4809727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0DE698B-36C1-4194-8E76-D433BE8276EC}"/>
              </a:ext>
            </a:extLst>
          </p:cNvPr>
          <p:cNvSpPr/>
          <p:nvPr/>
        </p:nvSpPr>
        <p:spPr>
          <a:xfrm>
            <a:off x="2317432" y="4000258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4853C17-713E-4ECB-8B49-7C397B583EDB}"/>
              </a:ext>
            </a:extLst>
          </p:cNvPr>
          <p:cNvSpPr/>
          <p:nvPr/>
        </p:nvSpPr>
        <p:spPr>
          <a:xfrm>
            <a:off x="2474460" y="4160084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047D8B1-F5B0-4876-AEA0-8EE09B0D62F2}"/>
              </a:ext>
            </a:extLst>
          </p:cNvPr>
          <p:cNvSpPr/>
          <p:nvPr/>
        </p:nvSpPr>
        <p:spPr>
          <a:xfrm>
            <a:off x="2317432" y="5619196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78B33B1-7E87-4A87-923F-982931E20D31}"/>
              </a:ext>
            </a:extLst>
          </p:cNvPr>
          <p:cNvSpPr/>
          <p:nvPr/>
        </p:nvSpPr>
        <p:spPr>
          <a:xfrm>
            <a:off x="2474460" y="5779022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413C1B0-E27A-4585-B442-0462B2591CB3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 flipV="1">
            <a:off x="1647669" y="4404993"/>
            <a:ext cx="669763" cy="8094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B6B298-AD84-46B2-8A76-722508ED1720}"/>
              </a:ext>
            </a:extLst>
          </p:cNvPr>
          <p:cNvCxnSpPr>
            <a:cxnSpLocks/>
            <a:stCxn id="4" idx="6"/>
            <a:endCxn id="7" idx="2"/>
          </p:cNvCxnSpPr>
          <p:nvPr/>
        </p:nvCxnSpPr>
        <p:spPr>
          <a:xfrm>
            <a:off x="1647669" y="5214462"/>
            <a:ext cx="669763" cy="8094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0D0F82A-67F6-4BB2-AD0E-6E83CFB62090}"/>
              </a:ext>
            </a:extLst>
          </p:cNvPr>
          <p:cNvSpPr txBox="1"/>
          <p:nvPr/>
        </p:nvSpPr>
        <p:spPr>
          <a:xfrm>
            <a:off x="1729973" y="4488622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055330-FF5C-49E2-9F7B-C37689147F79}"/>
              </a:ext>
            </a:extLst>
          </p:cNvPr>
          <p:cNvSpPr txBox="1"/>
          <p:nvPr/>
        </p:nvSpPr>
        <p:spPr>
          <a:xfrm>
            <a:off x="1725163" y="5482757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423E02-2773-44B8-99A3-C705799CC302}"/>
              </a:ext>
            </a:extLst>
          </p:cNvPr>
          <p:cNvSpPr txBox="1"/>
          <p:nvPr/>
        </p:nvSpPr>
        <p:spPr>
          <a:xfrm>
            <a:off x="7548347" y="3532454"/>
            <a:ext cx="464197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Match only x or y</a:t>
            </a:r>
          </a:p>
          <a:p>
            <a:r>
              <a:rPr lang="en-US" sz="2600" dirty="0"/>
              <a:t>Σ = </a:t>
            </a:r>
            <a:r>
              <a:rPr lang="en-PH" sz="2600" dirty="0"/>
              <a:t>{x, y, z}</a:t>
            </a:r>
          </a:p>
          <a:p>
            <a:r>
              <a:rPr lang="en-PH" sz="2600" dirty="0"/>
              <a:t>A = {x}</a:t>
            </a:r>
          </a:p>
          <a:p>
            <a:r>
              <a:rPr lang="en-PH" sz="2600" dirty="0"/>
              <a:t>B = {y}</a:t>
            </a:r>
          </a:p>
          <a:p>
            <a:r>
              <a:rPr lang="en-PH" sz="2600" dirty="0"/>
              <a:t>A U B = {x, y}</a:t>
            </a:r>
          </a:p>
          <a:p>
            <a:r>
              <a:rPr lang="en-PH" sz="2600" dirty="0" err="1"/>
              <a:t>RegEx</a:t>
            </a:r>
            <a:r>
              <a:rPr lang="en-PH" sz="2600" dirty="0"/>
              <a:t> = </a:t>
            </a:r>
            <a:r>
              <a:rPr lang="en-PH" sz="2600" dirty="0" err="1"/>
              <a:t>x+y</a:t>
            </a:r>
            <a:endParaRPr lang="en-PH" sz="26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4A1DF15-B676-4544-8A29-DE0107293F0D}"/>
              </a:ext>
            </a:extLst>
          </p:cNvPr>
          <p:cNvSpPr/>
          <p:nvPr/>
        </p:nvSpPr>
        <p:spPr>
          <a:xfrm>
            <a:off x="4625558" y="4809726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4A33267-23A2-43B9-88E0-87DCF7CCAEF3}"/>
              </a:ext>
            </a:extLst>
          </p:cNvPr>
          <p:cNvSpPr/>
          <p:nvPr/>
        </p:nvSpPr>
        <p:spPr>
          <a:xfrm>
            <a:off x="6190403" y="4809726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5A74236-588E-4C20-9870-924426FB1A9C}"/>
              </a:ext>
            </a:extLst>
          </p:cNvPr>
          <p:cNvSpPr/>
          <p:nvPr/>
        </p:nvSpPr>
        <p:spPr>
          <a:xfrm>
            <a:off x="6347431" y="4969552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2994660-DA8F-416E-B25D-46AA5F9E68CA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>
            <a:off x="5435027" y="5214461"/>
            <a:ext cx="75537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A4EA462-D083-4240-AE72-C3810F775798}"/>
              </a:ext>
            </a:extLst>
          </p:cNvPr>
          <p:cNvSpPr txBox="1"/>
          <p:nvPr/>
        </p:nvSpPr>
        <p:spPr>
          <a:xfrm>
            <a:off x="5513946" y="4818541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x, y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B95C534-1C3C-4F2B-8430-D13F1D4D165D}"/>
              </a:ext>
            </a:extLst>
          </p:cNvPr>
          <p:cNvSpPr/>
          <p:nvPr/>
        </p:nvSpPr>
        <p:spPr>
          <a:xfrm>
            <a:off x="3270641" y="4809726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 err="1">
                <a:solidFill>
                  <a:schemeClr val="tx1"/>
                </a:solidFill>
              </a:rPr>
              <a:t>Srej</a:t>
            </a:r>
            <a:endParaRPr lang="en-PH" dirty="0">
              <a:solidFill>
                <a:schemeClr val="tx1"/>
              </a:solidFill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A00F16C-2344-48A2-A899-84CD573FAD1C}"/>
              </a:ext>
            </a:extLst>
          </p:cNvPr>
          <p:cNvCxnSpPr>
            <a:cxnSpLocks/>
            <a:stCxn id="5" idx="6"/>
            <a:endCxn id="45" idx="0"/>
          </p:cNvCxnSpPr>
          <p:nvPr/>
        </p:nvCxnSpPr>
        <p:spPr>
          <a:xfrm>
            <a:off x="3126901" y="4404993"/>
            <a:ext cx="548475" cy="40473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05621C7-BD1C-40DF-92A1-26C4BFBEFCA1}"/>
              </a:ext>
            </a:extLst>
          </p:cNvPr>
          <p:cNvCxnSpPr>
            <a:cxnSpLocks/>
            <a:stCxn id="7" idx="6"/>
            <a:endCxn id="45" idx="4"/>
          </p:cNvCxnSpPr>
          <p:nvPr/>
        </p:nvCxnSpPr>
        <p:spPr>
          <a:xfrm flipV="1">
            <a:off x="3126901" y="5619195"/>
            <a:ext cx="548475" cy="4047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3359C334-DBED-4C2D-AFB2-678A1C8F78A7}"/>
              </a:ext>
            </a:extLst>
          </p:cNvPr>
          <p:cNvSpPr txBox="1"/>
          <p:nvPr/>
        </p:nvSpPr>
        <p:spPr>
          <a:xfrm>
            <a:off x="3280516" y="4224938"/>
            <a:ext cx="684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x, y, z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3D91FA5-4CF8-4E0F-8BC4-C273D38A6F4E}"/>
              </a:ext>
            </a:extLst>
          </p:cNvPr>
          <p:cNvSpPr txBox="1"/>
          <p:nvPr/>
        </p:nvSpPr>
        <p:spPr>
          <a:xfrm>
            <a:off x="3332864" y="5784977"/>
            <a:ext cx="684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x, y, z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564F60A-E3E3-4AFF-AB77-50AD38972BA9}"/>
              </a:ext>
            </a:extLst>
          </p:cNvPr>
          <p:cNvCxnSpPr>
            <a:cxnSpLocks/>
            <a:stCxn id="4" idx="6"/>
            <a:endCxn id="45" idx="2"/>
          </p:cNvCxnSpPr>
          <p:nvPr/>
        </p:nvCxnSpPr>
        <p:spPr>
          <a:xfrm flipV="1">
            <a:off x="1647669" y="5214461"/>
            <a:ext cx="1622972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7D7931F-6EA3-4468-B518-10C427612A2B}"/>
              </a:ext>
            </a:extLst>
          </p:cNvPr>
          <p:cNvSpPr txBox="1"/>
          <p:nvPr/>
        </p:nvSpPr>
        <p:spPr>
          <a:xfrm>
            <a:off x="2600878" y="4827338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z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73776A-3400-422E-BC69-CA5A79842A47}"/>
              </a:ext>
            </a:extLst>
          </p:cNvPr>
          <p:cNvSpPr/>
          <p:nvPr/>
        </p:nvSpPr>
        <p:spPr>
          <a:xfrm>
            <a:off x="773283" y="3793331"/>
            <a:ext cx="2454945" cy="26995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7BCEAC-8EC3-463C-8FBF-86F1D23AA04D}"/>
              </a:ext>
            </a:extLst>
          </p:cNvPr>
          <p:cNvSpPr txBox="1"/>
          <p:nvPr/>
        </p:nvSpPr>
        <p:spPr>
          <a:xfrm>
            <a:off x="4901947" y="5661708"/>
            <a:ext cx="1722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rgbClr val="FF0000"/>
                </a:solidFill>
              </a:rPr>
              <a:t>Unless S1 =/= S2</a:t>
            </a:r>
          </a:p>
        </p:txBody>
      </p:sp>
    </p:spTree>
    <p:extLst>
      <p:ext uri="{BB962C8B-B14F-4D97-AF65-F5344CB8AC3E}">
        <p14:creationId xmlns:p14="http://schemas.microsoft.com/office/powerpoint/2010/main" val="25319958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A0DA4-5DA9-478B-A706-FEC14765E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Regular Operations: Concatenation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BE685-5B6C-4CEA-8F53-3FF42C18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738" y="1825624"/>
            <a:ext cx="11872912" cy="473948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Let Σ be an alphabet where A, B ⊆ Σ</a:t>
            </a:r>
            <a:r>
              <a:rPr lang="en-US" baseline="30000" dirty="0"/>
              <a:t>*</a:t>
            </a:r>
            <a:r>
              <a:rPr lang="en-US" dirty="0"/>
              <a:t> are the languages and S0 is the initial state.</a:t>
            </a:r>
            <a:endParaRPr lang="en-PH" dirty="0"/>
          </a:p>
          <a:p>
            <a:r>
              <a:rPr lang="en-PH" dirty="0"/>
              <a:t>AB ⊆ </a:t>
            </a:r>
            <a:r>
              <a:rPr lang="el-GR" dirty="0"/>
              <a:t>Σ</a:t>
            </a:r>
            <a:r>
              <a:rPr lang="en-PH" baseline="30000" dirty="0"/>
              <a:t>*</a:t>
            </a:r>
            <a:endParaRPr lang="en-PH" dirty="0"/>
          </a:p>
          <a:p>
            <a:r>
              <a:rPr lang="en-US" dirty="0"/>
              <a:t>AB = {</a:t>
            </a:r>
            <a:r>
              <a:rPr lang="en-US" dirty="0" err="1"/>
              <a:t>wx</a:t>
            </a:r>
            <a:r>
              <a:rPr lang="en-US" dirty="0"/>
              <a:t> : w ∈ A and x ∈ B}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F5CA31B-8C32-43FA-B858-37E40FB05BA6}"/>
              </a:ext>
            </a:extLst>
          </p:cNvPr>
          <p:cNvSpPr/>
          <p:nvPr/>
        </p:nvSpPr>
        <p:spPr>
          <a:xfrm>
            <a:off x="838200" y="4395966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>
                <a:solidFill>
                  <a:schemeClr val="tx1"/>
                </a:solidFill>
              </a:rPr>
              <a:t>S0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1E37D0-695B-41C0-A038-5A1A03A80151}"/>
              </a:ext>
            </a:extLst>
          </p:cNvPr>
          <p:cNvSpPr/>
          <p:nvPr/>
        </p:nvSpPr>
        <p:spPr>
          <a:xfrm>
            <a:off x="2410175" y="4393169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S1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7D18C8A-B86B-4168-B9EC-3A29D657CBC1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 flipV="1">
            <a:off x="1647669" y="4797904"/>
            <a:ext cx="762506" cy="279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A773012-159C-4CC1-9EA5-AA1E70CA9B13}"/>
              </a:ext>
            </a:extLst>
          </p:cNvPr>
          <p:cNvSpPr txBox="1"/>
          <p:nvPr/>
        </p:nvSpPr>
        <p:spPr>
          <a:xfrm>
            <a:off x="1887122" y="442997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9BEA90-F143-447B-BC61-AE89AD1B4670}"/>
              </a:ext>
            </a:extLst>
          </p:cNvPr>
          <p:cNvSpPr txBox="1"/>
          <p:nvPr/>
        </p:nvSpPr>
        <p:spPr>
          <a:xfrm>
            <a:off x="5339801" y="3517028"/>
            <a:ext cx="459715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Match only </a:t>
            </a:r>
            <a:r>
              <a:rPr lang="en-US" sz="2800" dirty="0" err="1"/>
              <a:t>xy</a:t>
            </a:r>
            <a:endParaRPr lang="en-US" sz="2800" dirty="0"/>
          </a:p>
          <a:p>
            <a:r>
              <a:rPr lang="en-US" sz="2800" dirty="0"/>
              <a:t>Σ = </a:t>
            </a:r>
            <a:r>
              <a:rPr lang="en-PH" sz="2600" dirty="0"/>
              <a:t>{x, y}</a:t>
            </a:r>
          </a:p>
          <a:p>
            <a:r>
              <a:rPr lang="en-PH" sz="2600" dirty="0"/>
              <a:t>A = {x}</a:t>
            </a:r>
          </a:p>
          <a:p>
            <a:r>
              <a:rPr lang="en-PH" sz="2600" dirty="0"/>
              <a:t>B = {y}</a:t>
            </a:r>
          </a:p>
          <a:p>
            <a:r>
              <a:rPr lang="en-PH" sz="2600" dirty="0"/>
              <a:t>AB = {</a:t>
            </a:r>
            <a:r>
              <a:rPr lang="en-PH" sz="2600" dirty="0" err="1"/>
              <a:t>xy</a:t>
            </a:r>
            <a:r>
              <a:rPr lang="en-PH" sz="2600" dirty="0"/>
              <a:t>}</a:t>
            </a:r>
          </a:p>
          <a:p>
            <a:r>
              <a:rPr lang="en-PH" sz="2600" dirty="0" err="1"/>
              <a:t>RegEx</a:t>
            </a:r>
            <a:r>
              <a:rPr lang="en-PH" sz="2600" dirty="0"/>
              <a:t> = </a:t>
            </a:r>
            <a:r>
              <a:rPr lang="en-PH" sz="2600" dirty="0" err="1"/>
              <a:t>xy</a:t>
            </a:r>
            <a:endParaRPr lang="en-PH" sz="2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895C3F1-EA15-4B74-8AB6-657180E878DA}"/>
              </a:ext>
            </a:extLst>
          </p:cNvPr>
          <p:cNvSpPr/>
          <p:nvPr/>
        </p:nvSpPr>
        <p:spPr>
          <a:xfrm>
            <a:off x="3979452" y="4387300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S2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0DEA95F-1CCD-45F9-A14D-502B1132E84F}"/>
              </a:ext>
            </a:extLst>
          </p:cNvPr>
          <p:cNvSpPr/>
          <p:nvPr/>
        </p:nvSpPr>
        <p:spPr>
          <a:xfrm>
            <a:off x="4136480" y="4547126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810C1FB-174B-494E-B430-1298FA0BA597}"/>
              </a:ext>
            </a:extLst>
          </p:cNvPr>
          <p:cNvCxnSpPr>
            <a:cxnSpLocks/>
            <a:stCxn id="6" idx="6"/>
            <a:endCxn id="15" idx="2"/>
          </p:cNvCxnSpPr>
          <p:nvPr/>
        </p:nvCxnSpPr>
        <p:spPr>
          <a:xfrm flipV="1">
            <a:off x="3219644" y="4792035"/>
            <a:ext cx="759808" cy="58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6C03508-DAE2-46F0-A1D6-2BBA8FCAA08F}"/>
              </a:ext>
            </a:extLst>
          </p:cNvPr>
          <p:cNvSpPr txBox="1"/>
          <p:nvPr/>
        </p:nvSpPr>
        <p:spPr>
          <a:xfrm>
            <a:off x="3376672" y="4429970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6E3498-5F01-456D-B9ED-4487108A9422}"/>
              </a:ext>
            </a:extLst>
          </p:cNvPr>
          <p:cNvSpPr txBox="1"/>
          <p:nvPr/>
        </p:nvSpPr>
        <p:spPr>
          <a:xfrm>
            <a:off x="6866932" y="5658860"/>
            <a:ext cx="2662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>
                <a:solidFill>
                  <a:srgbClr val="FF0000"/>
                </a:solidFill>
              </a:rPr>
              <a:t>Order matters! </a:t>
            </a:r>
            <a:r>
              <a:rPr lang="en-PH" b="1" dirty="0" err="1">
                <a:solidFill>
                  <a:srgbClr val="FF0000"/>
                </a:solidFill>
              </a:rPr>
              <a:t>xy</a:t>
            </a:r>
            <a:r>
              <a:rPr lang="en-PH" b="1" dirty="0">
                <a:solidFill>
                  <a:srgbClr val="FF0000"/>
                </a:solidFill>
              </a:rPr>
              <a:t> =/= </a:t>
            </a:r>
            <a:r>
              <a:rPr lang="en-PH" b="1" dirty="0" err="1">
                <a:solidFill>
                  <a:srgbClr val="FF0000"/>
                </a:solidFill>
              </a:rPr>
              <a:t>yx</a:t>
            </a:r>
            <a:endParaRPr lang="en-PH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7AA464-DD29-4130-ADCD-EC56D4D31EE3}"/>
              </a:ext>
            </a:extLst>
          </p:cNvPr>
          <p:cNvSpPr txBox="1"/>
          <p:nvPr/>
        </p:nvSpPr>
        <p:spPr>
          <a:xfrm>
            <a:off x="2673482" y="5289528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A2A83F-1F4E-414B-9EC6-6F91EABB1BCB}"/>
              </a:ext>
            </a:extLst>
          </p:cNvPr>
          <p:cNvSpPr txBox="1"/>
          <p:nvPr/>
        </p:nvSpPr>
        <p:spPr>
          <a:xfrm>
            <a:off x="1098503" y="5262609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y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6F94A48-D516-406B-A4EC-D2E9F9E2B12D}"/>
              </a:ext>
            </a:extLst>
          </p:cNvPr>
          <p:cNvSpPr/>
          <p:nvPr/>
        </p:nvSpPr>
        <p:spPr>
          <a:xfrm>
            <a:off x="1594325" y="5573369"/>
            <a:ext cx="809469" cy="80946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 err="1">
                <a:solidFill>
                  <a:schemeClr val="tx1"/>
                </a:solidFill>
              </a:rPr>
              <a:t>Srej</a:t>
            </a:r>
            <a:endParaRPr lang="en-PH" dirty="0">
              <a:solidFill>
                <a:schemeClr val="tx1"/>
              </a:solidFill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3EDA2E0-0004-443F-BC6F-33D1A430AB16}"/>
              </a:ext>
            </a:extLst>
          </p:cNvPr>
          <p:cNvCxnSpPr>
            <a:cxnSpLocks/>
            <a:stCxn id="5" idx="4"/>
            <a:endCxn id="35" idx="1"/>
          </p:cNvCxnSpPr>
          <p:nvPr/>
        </p:nvCxnSpPr>
        <p:spPr>
          <a:xfrm>
            <a:off x="1242935" y="5205435"/>
            <a:ext cx="469934" cy="48647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129E03B-3CEC-4267-89F0-50A97D90F4DC}"/>
              </a:ext>
            </a:extLst>
          </p:cNvPr>
          <p:cNvCxnSpPr>
            <a:cxnSpLocks/>
            <a:stCxn id="6" idx="4"/>
            <a:endCxn id="35" idx="7"/>
          </p:cNvCxnSpPr>
          <p:nvPr/>
        </p:nvCxnSpPr>
        <p:spPr>
          <a:xfrm flipH="1">
            <a:off x="2285250" y="5202638"/>
            <a:ext cx="529660" cy="48927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50226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A0DA4-5DA9-478B-A706-FEC14765E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Regular Operations: Kleene Star (Star)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BE685-5B6C-4CEA-8F53-3FF42C189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169" y="1825624"/>
            <a:ext cx="11844337" cy="473948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Let Σ be an alphabet where A, B ⊆ Σ</a:t>
            </a:r>
            <a:r>
              <a:rPr lang="en-US" baseline="30000" dirty="0"/>
              <a:t>*</a:t>
            </a:r>
            <a:r>
              <a:rPr lang="en-US" dirty="0"/>
              <a:t> are the languages and S0 is the initial state.</a:t>
            </a:r>
            <a:endParaRPr lang="en-PH" dirty="0"/>
          </a:p>
          <a:p>
            <a:r>
              <a:rPr lang="en-PH" dirty="0"/>
              <a:t>A</a:t>
            </a:r>
            <a:r>
              <a:rPr lang="en-PH" baseline="30000" dirty="0"/>
              <a:t>*</a:t>
            </a:r>
            <a:r>
              <a:rPr lang="en-PH" dirty="0"/>
              <a:t> = {</a:t>
            </a:r>
            <a:r>
              <a:rPr lang="el-GR" dirty="0"/>
              <a:t>ε} ∪ </a:t>
            </a:r>
            <a:r>
              <a:rPr lang="en-PH" dirty="0"/>
              <a:t>A ∪ AA ∪ AAA ∪ ….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8686E09-41D0-433E-AD79-D0D5ED129D52}"/>
              </a:ext>
            </a:extLst>
          </p:cNvPr>
          <p:cNvSpPr/>
          <p:nvPr/>
        </p:nvSpPr>
        <p:spPr>
          <a:xfrm>
            <a:off x="3270962" y="4747077"/>
            <a:ext cx="809469" cy="809469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945A3FE-240C-4AC3-B831-261A84639797}"/>
              </a:ext>
            </a:extLst>
          </p:cNvPr>
          <p:cNvSpPr/>
          <p:nvPr/>
        </p:nvSpPr>
        <p:spPr>
          <a:xfrm>
            <a:off x="3427990" y="4906903"/>
            <a:ext cx="495413" cy="495413"/>
          </a:xfrm>
          <a:prstGeom prst="ellipse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6B232D-D297-4865-8777-79AF94AAEA01}"/>
              </a:ext>
            </a:extLst>
          </p:cNvPr>
          <p:cNvSpPr txBox="1"/>
          <p:nvPr/>
        </p:nvSpPr>
        <p:spPr>
          <a:xfrm>
            <a:off x="3424548" y="3877836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x, 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E74346-53BE-4A46-91BB-A2B23196E514}"/>
              </a:ext>
            </a:extLst>
          </p:cNvPr>
          <p:cNvSpPr/>
          <p:nvPr/>
        </p:nvSpPr>
        <p:spPr>
          <a:xfrm>
            <a:off x="6332510" y="3482235"/>
            <a:ext cx="4157805" cy="20928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Match words with at least 1 x</a:t>
            </a:r>
          </a:p>
          <a:p>
            <a:r>
              <a:rPr lang="en-US" sz="2600" dirty="0"/>
              <a:t>Σ = </a:t>
            </a:r>
            <a:r>
              <a:rPr lang="en-PH" sz="2600" dirty="0"/>
              <a:t>{x, y}</a:t>
            </a:r>
          </a:p>
          <a:p>
            <a:r>
              <a:rPr lang="en-PH" sz="2600" dirty="0"/>
              <a:t>A = {x}</a:t>
            </a:r>
          </a:p>
          <a:p>
            <a:r>
              <a:rPr lang="en-PH" sz="2600" dirty="0"/>
              <a:t>B = {y}</a:t>
            </a:r>
          </a:p>
          <a:p>
            <a:r>
              <a:rPr lang="en-PH" sz="2600" dirty="0" err="1"/>
              <a:t>RegEx</a:t>
            </a:r>
            <a:r>
              <a:rPr lang="en-PH" sz="2600" dirty="0"/>
              <a:t> = y</a:t>
            </a:r>
            <a:r>
              <a:rPr lang="en-PH" sz="2600" baseline="30000" dirty="0"/>
              <a:t>* </a:t>
            </a:r>
            <a:r>
              <a:rPr lang="en-PH" sz="2600" dirty="0"/>
              <a:t>x(x</a:t>
            </a:r>
            <a:r>
              <a:rPr lang="en-PH" sz="2600" baseline="30000" dirty="0"/>
              <a:t>*</a:t>
            </a:r>
            <a:r>
              <a:rPr lang="en-PH" sz="2600" dirty="0"/>
              <a:t>+y</a:t>
            </a:r>
            <a:r>
              <a:rPr lang="en-PH" sz="2600" baseline="30000" dirty="0"/>
              <a:t>*</a:t>
            </a:r>
            <a:r>
              <a:rPr lang="en-PH" sz="2600" dirty="0"/>
              <a:t>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0C0D52-13F3-44DD-8803-4A6D09B51FDA}"/>
              </a:ext>
            </a:extLst>
          </p:cNvPr>
          <p:cNvSpPr txBox="1"/>
          <p:nvPr/>
        </p:nvSpPr>
        <p:spPr>
          <a:xfrm>
            <a:off x="6332510" y="5665723"/>
            <a:ext cx="4546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rgbClr val="FF0000"/>
                </a:solidFill>
              </a:rPr>
              <a:t>Null or repeating self concatenation.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9F9F22D-4F18-45C1-8B35-9C6364E5915C}"/>
              </a:ext>
            </a:extLst>
          </p:cNvPr>
          <p:cNvSpPr/>
          <p:nvPr/>
        </p:nvSpPr>
        <p:spPr>
          <a:xfrm>
            <a:off x="1701685" y="4765647"/>
            <a:ext cx="809469" cy="809469"/>
          </a:xfrm>
          <a:prstGeom prst="ellips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dirty="0"/>
              <a:t>S0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957F7B-C09F-4A81-BC4D-03B963E841CC}"/>
              </a:ext>
            </a:extLst>
          </p:cNvPr>
          <p:cNvSpPr txBox="1"/>
          <p:nvPr/>
        </p:nvSpPr>
        <p:spPr>
          <a:xfrm>
            <a:off x="2678448" y="4793436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x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C25D479-5A55-443D-A545-9E00CEC3668B}"/>
              </a:ext>
            </a:extLst>
          </p:cNvPr>
          <p:cNvCxnSpPr>
            <a:cxnSpLocks/>
          </p:cNvCxnSpPr>
          <p:nvPr/>
        </p:nvCxnSpPr>
        <p:spPr>
          <a:xfrm flipV="1">
            <a:off x="2511154" y="5164512"/>
            <a:ext cx="759808" cy="586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D2F35616-3966-45C4-987C-12E3B1F6C7B0}"/>
              </a:ext>
            </a:extLst>
          </p:cNvPr>
          <p:cNvCxnSpPr>
            <a:cxnSpLocks/>
            <a:stCxn id="11" idx="7"/>
            <a:endCxn id="11" idx="1"/>
          </p:cNvCxnSpPr>
          <p:nvPr/>
        </p:nvCxnSpPr>
        <p:spPr>
          <a:xfrm rot="16200000" flipV="1">
            <a:off x="2106420" y="4598000"/>
            <a:ext cx="12700" cy="572381"/>
          </a:xfrm>
          <a:prstGeom prst="curvedConnector3">
            <a:avLst>
              <a:gd name="adj1" fmla="val 481466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211DFAF-5D2D-4CEE-91C7-933CDD67DB5F}"/>
              </a:ext>
            </a:extLst>
          </p:cNvPr>
          <p:cNvSpPr txBox="1"/>
          <p:nvPr/>
        </p:nvSpPr>
        <p:spPr>
          <a:xfrm>
            <a:off x="1981829" y="3896406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y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98FA664E-5233-42B3-98B5-4049868DEFE5}"/>
              </a:ext>
            </a:extLst>
          </p:cNvPr>
          <p:cNvCxnSpPr>
            <a:cxnSpLocks/>
            <a:stCxn id="5" idx="7"/>
            <a:endCxn id="5" idx="1"/>
          </p:cNvCxnSpPr>
          <p:nvPr/>
        </p:nvCxnSpPr>
        <p:spPr>
          <a:xfrm rot="16200000" flipV="1">
            <a:off x="3675697" y="4579430"/>
            <a:ext cx="12700" cy="572381"/>
          </a:xfrm>
          <a:prstGeom prst="curvedConnector3">
            <a:avLst>
              <a:gd name="adj1" fmla="val 5039622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04607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219A6-77A2-497C-A495-A6D04B022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PH" b="1" dirty="0" err="1"/>
              <a:t>RegEx</a:t>
            </a:r>
            <a:r>
              <a:rPr lang="en-PH" b="1" dirty="0"/>
              <a:t> in NLP</a:t>
            </a:r>
          </a:p>
        </p:txBody>
      </p:sp>
    </p:spTree>
    <p:extLst>
      <p:ext uri="{BB962C8B-B14F-4D97-AF65-F5344CB8AC3E}">
        <p14:creationId xmlns:p14="http://schemas.microsoft.com/office/powerpoint/2010/main" val="5223928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F3587-46DE-44B2-9550-BCEBDC348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Some Commonly Used </a:t>
            </a:r>
            <a:r>
              <a:rPr lang="en-PH" dirty="0" err="1"/>
              <a:t>RegEx</a:t>
            </a:r>
            <a:r>
              <a:rPr lang="en-PH" dirty="0"/>
              <a:t> for NLP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6343C-921A-4561-A2B9-B869EE67B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07382"/>
            <a:ext cx="10806113" cy="3800474"/>
          </a:xfrm>
        </p:spPr>
        <p:txBody>
          <a:bodyPr numCol="2">
            <a:normAutofit fontScale="85000" lnSpcReduction="20000"/>
          </a:bodyPr>
          <a:lstStyle/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.</a:t>
            </a:r>
            <a:r>
              <a:rPr lang="en-PH" sz="3000" dirty="0"/>
              <a:t>  ----- anything except \n</a:t>
            </a:r>
          </a:p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\d </a:t>
            </a:r>
            <a:r>
              <a:rPr lang="en-PH" sz="3000" dirty="0"/>
              <a:t>----- digit</a:t>
            </a:r>
          </a:p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\w </a:t>
            </a:r>
            <a:r>
              <a:rPr lang="en-PH" sz="3000" dirty="0"/>
              <a:t>----- alphanumeric character</a:t>
            </a:r>
          </a:p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\s </a:t>
            </a:r>
            <a:r>
              <a:rPr lang="en-PH" sz="3000" dirty="0"/>
              <a:t>----- white space</a:t>
            </a:r>
            <a:endParaRPr lang="en-PH" sz="3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x*</a:t>
            </a:r>
            <a:r>
              <a:rPr lang="en-PH" sz="3000" dirty="0"/>
              <a:t> ----- 0 or many </a:t>
            </a:r>
            <a:r>
              <a:rPr lang="en-PH" sz="3000" dirty="0" err="1"/>
              <a:t>xs</a:t>
            </a:r>
            <a:endParaRPr lang="en-PH" sz="3000" dirty="0"/>
          </a:p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x+</a:t>
            </a:r>
            <a:r>
              <a:rPr lang="en-PH" sz="3000" dirty="0"/>
              <a:t> ----- at least 1 x</a:t>
            </a:r>
          </a:p>
          <a:p>
            <a:pPr marL="0" indent="0">
              <a:buNone/>
            </a:pPr>
            <a:endParaRPr lang="en-PH" sz="3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PH" sz="3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PH" sz="3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x? </a:t>
            </a:r>
            <a:r>
              <a:rPr lang="en-PH" sz="3000" dirty="0"/>
              <a:t>---- 1 or 0 </a:t>
            </a:r>
            <a:r>
              <a:rPr lang="en-PH" sz="3000" dirty="0" err="1"/>
              <a:t>xs</a:t>
            </a:r>
            <a:endParaRPr lang="en-PH" sz="3000" dirty="0"/>
          </a:p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[^x] </a:t>
            </a:r>
            <a:r>
              <a:rPr lang="en-PH" sz="3000" dirty="0"/>
              <a:t>----- not x</a:t>
            </a:r>
          </a:p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[</a:t>
            </a:r>
            <a:r>
              <a:rPr lang="en-PH" sz="3000" b="1" dirty="0" err="1">
                <a:solidFill>
                  <a:srgbClr val="FF0000"/>
                </a:solidFill>
              </a:rPr>
              <a:t>xy</a:t>
            </a:r>
            <a:r>
              <a:rPr lang="en-PH" sz="3000" b="1" dirty="0">
                <a:solidFill>
                  <a:srgbClr val="FF0000"/>
                </a:solidFill>
              </a:rPr>
              <a:t>] </a:t>
            </a:r>
            <a:r>
              <a:rPr lang="en-PH" sz="3000" b="1" dirty="0" err="1">
                <a:solidFill>
                  <a:srgbClr val="FF0000"/>
                </a:solidFill>
              </a:rPr>
              <a:t>x|y</a:t>
            </a:r>
            <a:r>
              <a:rPr lang="en-PH" sz="3000" b="1" dirty="0">
                <a:solidFill>
                  <a:srgbClr val="FF0000"/>
                </a:solidFill>
              </a:rPr>
              <a:t> </a:t>
            </a:r>
            <a:r>
              <a:rPr lang="en-PH" sz="3000" dirty="0"/>
              <a:t>----- disjunction (x or y)</a:t>
            </a:r>
          </a:p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x{1,3} </a:t>
            </a:r>
            <a:r>
              <a:rPr lang="en-PH" sz="3000" dirty="0"/>
              <a:t>----- 1 – 3 </a:t>
            </a:r>
            <a:r>
              <a:rPr lang="en-PH" sz="3000" dirty="0" err="1"/>
              <a:t>xs</a:t>
            </a:r>
            <a:r>
              <a:rPr lang="en-PH" sz="3000" dirty="0"/>
              <a:t> only</a:t>
            </a:r>
          </a:p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(x) </a:t>
            </a:r>
            <a:r>
              <a:rPr lang="en-PH" sz="3000" dirty="0"/>
              <a:t>----- unnamed capture group</a:t>
            </a:r>
          </a:p>
          <a:p>
            <a:pPr marL="0" indent="0">
              <a:buNone/>
            </a:pPr>
            <a:r>
              <a:rPr lang="en-PH" sz="3000" b="1" dirty="0">
                <a:solidFill>
                  <a:srgbClr val="FF0000"/>
                </a:solidFill>
              </a:rPr>
              <a:t>(?P&lt;grp1&gt;x) </a:t>
            </a:r>
            <a:r>
              <a:rPr lang="en-PH" sz="3000" dirty="0"/>
              <a:t>---- named capture group</a:t>
            </a:r>
          </a:p>
          <a:p>
            <a:pPr marL="0" indent="0">
              <a:buNone/>
            </a:pPr>
            <a:endParaRPr lang="en-PH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PH" dirty="0"/>
          </a:p>
          <a:p>
            <a:endParaRPr lang="en-P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388006-8311-4BBB-BE13-39B072746CBA}"/>
              </a:ext>
            </a:extLst>
          </p:cNvPr>
          <p:cNvSpPr/>
          <p:nvPr/>
        </p:nvSpPr>
        <p:spPr>
          <a:xfrm>
            <a:off x="1733550" y="5107691"/>
            <a:ext cx="8724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PH" sz="2400" b="1" dirty="0">
                <a:solidFill>
                  <a:srgbClr val="FF0000"/>
                </a:solidFill>
              </a:rPr>
              <a:t>There are many more commands not listed here.</a:t>
            </a:r>
          </a:p>
          <a:p>
            <a:pPr algn="ctr"/>
            <a:endParaRPr lang="en-PH" sz="2400" b="1" dirty="0">
              <a:solidFill>
                <a:srgbClr val="FF0000"/>
              </a:solidFill>
            </a:endParaRPr>
          </a:p>
          <a:p>
            <a:pPr algn="ctr"/>
            <a:r>
              <a:rPr lang="en-PH" sz="2400" b="1" dirty="0">
                <a:solidFill>
                  <a:srgbClr val="FF0000"/>
                </a:solidFill>
              </a:rPr>
              <a:t>There are nuances across different programming languages.</a:t>
            </a:r>
          </a:p>
        </p:txBody>
      </p:sp>
    </p:spTree>
    <p:extLst>
      <p:ext uri="{BB962C8B-B14F-4D97-AF65-F5344CB8AC3E}">
        <p14:creationId xmlns:p14="http://schemas.microsoft.com/office/powerpoint/2010/main" val="33720593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219A6-77A2-497C-A495-A6D04B022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7343" y="2766218"/>
            <a:ext cx="8977313" cy="1325563"/>
          </a:xfrm>
        </p:spPr>
        <p:txBody>
          <a:bodyPr/>
          <a:lstStyle/>
          <a:p>
            <a:r>
              <a:rPr lang="en-PH" b="1" dirty="0"/>
              <a:t>Best way to learn is by doing it yourself!</a:t>
            </a:r>
          </a:p>
        </p:txBody>
      </p:sp>
    </p:spTree>
    <p:extLst>
      <p:ext uri="{BB962C8B-B14F-4D97-AF65-F5344CB8AC3E}">
        <p14:creationId xmlns:p14="http://schemas.microsoft.com/office/powerpoint/2010/main" val="24351335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FB4BB-7A68-4272-B638-E896F8AFB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NLP: </a:t>
            </a:r>
            <a:r>
              <a:rPr lang="en-PH" dirty="0" err="1"/>
              <a:t>RegEx</a:t>
            </a:r>
            <a:r>
              <a:rPr lang="en-PH" dirty="0"/>
              <a:t>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31F68-DBE5-4547-9036-EDD902D37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Go to any of the following links:</a:t>
            </a:r>
          </a:p>
          <a:p>
            <a:pPr lvl="1"/>
            <a:r>
              <a:rPr lang="en-PH" dirty="0">
                <a:hlinkClick r:id="rId3"/>
              </a:rPr>
              <a:t>https://pythex.org/</a:t>
            </a:r>
            <a:endParaRPr lang="en-PH" dirty="0"/>
          </a:p>
          <a:p>
            <a:pPr lvl="1"/>
            <a:r>
              <a:rPr lang="en-PH" dirty="0">
                <a:hlinkClick r:id="rId4"/>
              </a:rPr>
              <a:t>https://regex101.com/</a:t>
            </a:r>
            <a:endParaRPr lang="en-PH" dirty="0"/>
          </a:p>
          <a:p>
            <a:pPr lvl="1"/>
            <a:r>
              <a:rPr lang="en-PH" dirty="0">
                <a:hlinkClick r:id="rId5"/>
              </a:rPr>
              <a:t>https://regexr.com/</a:t>
            </a:r>
            <a:endParaRPr lang="en-PH" dirty="0"/>
          </a:p>
          <a:p>
            <a:pPr marL="457200" lvl="1" indent="0">
              <a:buNone/>
            </a:pPr>
            <a:endParaRPr lang="en-PH" dirty="0"/>
          </a:p>
          <a:p>
            <a:r>
              <a:rPr lang="en-PH" dirty="0"/>
              <a:t>Download the following text files:</a:t>
            </a:r>
          </a:p>
          <a:p>
            <a:pPr lvl="1"/>
            <a:endParaRPr lang="en-PH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D54BB63-9E31-4D14-89EF-7441627B0B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57229"/>
              </p:ext>
            </p:extLst>
          </p:nvPr>
        </p:nvGraphicFramePr>
        <p:xfrm>
          <a:off x="5237560" y="4944662"/>
          <a:ext cx="1859756" cy="10924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3" name="Packager Shell Object" showAsIcon="1" r:id="rId6" imgW="808200" imgH="474120" progId="Package">
                  <p:embed/>
                </p:oleObj>
              </mc:Choice>
              <mc:Fallback>
                <p:oleObj name="Packager Shell Object" showAsIcon="1" r:id="rId6" imgW="808200" imgH="4741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37560" y="4944662"/>
                        <a:ext cx="1859756" cy="10924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F60ABE4-723E-4F6B-AB1D-6A1A89F53E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6264463"/>
              </p:ext>
            </p:extLst>
          </p:nvPr>
        </p:nvGraphicFramePr>
        <p:xfrm>
          <a:off x="7097316" y="4944662"/>
          <a:ext cx="1468805" cy="10924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4" name="Packager Shell Object" showAsIcon="1" r:id="rId8" imgW="638640" imgH="474120" progId="Package">
                  <p:embed/>
                </p:oleObj>
              </mc:Choice>
              <mc:Fallback>
                <p:oleObj name="Packager Shell Object" showAsIcon="1" r:id="rId8" imgW="638640" imgH="4741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097316" y="4944662"/>
                        <a:ext cx="1468805" cy="10924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1C16473-F57D-4BB7-AE24-756DC6F5BC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9923185"/>
              </p:ext>
            </p:extLst>
          </p:nvPr>
        </p:nvGraphicFramePr>
        <p:xfrm>
          <a:off x="3706639" y="4944662"/>
          <a:ext cx="1530921" cy="10924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5" name="Packager Shell Object" showAsIcon="1" r:id="rId10" imgW="664920" imgH="474120" progId="Package">
                  <p:embed/>
                </p:oleObj>
              </mc:Choice>
              <mc:Fallback>
                <p:oleObj name="Packager Shell Object" showAsIcon="1" r:id="rId10" imgW="664920" imgH="4741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706639" y="4944662"/>
                        <a:ext cx="1530921" cy="10924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578F2FCC-6BCA-4C07-9F78-AEC2A683FE08}"/>
              </a:ext>
            </a:extLst>
          </p:cNvPr>
          <p:cNvSpPr/>
          <p:nvPr/>
        </p:nvSpPr>
        <p:spPr>
          <a:xfrm>
            <a:off x="7097316" y="4836319"/>
            <a:ext cx="1468805" cy="10924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22B4DAD-28C2-4554-80C9-9CAF7B9D1C06}"/>
              </a:ext>
            </a:extLst>
          </p:cNvPr>
          <p:cNvSpPr txBox="1">
            <a:spLocks/>
          </p:cNvSpPr>
          <p:nvPr/>
        </p:nvSpPr>
        <p:spPr>
          <a:xfrm>
            <a:off x="6575821" y="4469668"/>
            <a:ext cx="2260998" cy="670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PH" dirty="0">
                <a:solidFill>
                  <a:srgbClr val="FF0000"/>
                </a:solidFill>
              </a:rPr>
              <a:t>Assignment</a:t>
            </a:r>
          </a:p>
        </p:txBody>
      </p:sp>
    </p:spTree>
    <p:extLst>
      <p:ext uri="{BB962C8B-B14F-4D97-AF65-F5344CB8AC3E}">
        <p14:creationId xmlns:p14="http://schemas.microsoft.com/office/powerpoint/2010/main" val="35023680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98EA6-3150-4B9B-9B73-01BDBA5C7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 err="1"/>
              <a:t>RegEx</a:t>
            </a:r>
            <a:r>
              <a:rPr lang="en-PH" dirty="0"/>
              <a:t> Hands-On: Router Logs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22B9D-2BED-4273-A5D8-E3A3C9E22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Get the router names.</a:t>
            </a:r>
          </a:p>
          <a:p>
            <a:r>
              <a:rPr lang="en-PH" dirty="0"/>
              <a:t>Get all IP addresses.</a:t>
            </a:r>
          </a:p>
          <a:p>
            <a:r>
              <a:rPr lang="en-PH" dirty="0"/>
              <a:t>Get all round trip times with unit of measure.</a:t>
            </a:r>
          </a:p>
          <a:p>
            <a:r>
              <a:rPr lang="en-PH" dirty="0"/>
              <a:t>Create a capture group for each datetime element</a:t>
            </a:r>
          </a:p>
          <a:p>
            <a:pPr lvl="1"/>
            <a:r>
              <a:rPr lang="en-PH" dirty="0"/>
              <a:t>Example: {‘year’: 2020, ‘month’: 01, ‘day’:12, ‘hr’:10, ‘min’:10, ‘sec’:35}</a:t>
            </a:r>
          </a:p>
          <a:p>
            <a:endParaRPr lang="en-PH" dirty="0"/>
          </a:p>
          <a:p>
            <a:endParaRPr lang="en-PH" dirty="0"/>
          </a:p>
          <a:p>
            <a:endParaRPr lang="en-PH" dirty="0"/>
          </a:p>
          <a:p>
            <a:pPr lvl="1"/>
            <a:endParaRPr lang="en-PH" dirty="0"/>
          </a:p>
          <a:p>
            <a:endParaRPr lang="en-PH" dirty="0"/>
          </a:p>
          <a:p>
            <a:endParaRPr lang="en-PH" dirty="0"/>
          </a:p>
          <a:p>
            <a:endParaRPr lang="en-PH" dirty="0"/>
          </a:p>
          <a:p>
            <a:endParaRPr lang="en-PH" dirty="0"/>
          </a:p>
          <a:p>
            <a:endParaRPr lang="en-PH" dirty="0"/>
          </a:p>
          <a:p>
            <a:endParaRPr lang="en-PH" dirty="0"/>
          </a:p>
          <a:p>
            <a:endParaRPr lang="en-PH" dirty="0"/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566337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D2B7C-FC46-4D9D-929E-C5B864A649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H" b="1" dirty="0"/>
              <a:t>Regular Expressions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10B271-2C49-4055-B29D-D297D04736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PH" dirty="0"/>
              <a:t>By: Nigel Silva</a:t>
            </a:r>
          </a:p>
        </p:txBody>
      </p:sp>
    </p:spTree>
    <p:extLst>
      <p:ext uri="{BB962C8B-B14F-4D97-AF65-F5344CB8AC3E}">
        <p14:creationId xmlns:p14="http://schemas.microsoft.com/office/powerpoint/2010/main" val="19498186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2B47-09D7-4164-B872-FA4F0EEFC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PH" dirty="0"/>
              <a:t>How does </a:t>
            </a:r>
            <a:r>
              <a:rPr lang="en-PH" dirty="0" err="1"/>
              <a:t>RegEx</a:t>
            </a:r>
            <a:r>
              <a:rPr lang="en-PH" dirty="0"/>
              <a:t> Fit in to NLP?</a:t>
            </a:r>
          </a:p>
        </p:txBody>
      </p:sp>
    </p:spTree>
    <p:extLst>
      <p:ext uri="{BB962C8B-B14F-4D97-AF65-F5344CB8AC3E}">
        <p14:creationId xmlns:p14="http://schemas.microsoft.com/office/powerpoint/2010/main" val="41567386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B8EA82-79EE-40AD-8704-B3EAECDF2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112" y="3427179"/>
            <a:ext cx="5276538" cy="34308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2DCA04-8764-41B6-A154-CC72CE739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514" y="599607"/>
            <a:ext cx="5948545" cy="58611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FAA6E5-3020-414B-9FD0-852EF105A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382762" cy="3427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435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6E60C9D-F5F5-4778-AA58-ED7467E37248}"/>
              </a:ext>
            </a:extLst>
          </p:cNvPr>
          <p:cNvSpPr txBox="1">
            <a:spLocks/>
          </p:cNvSpPr>
          <p:nvPr/>
        </p:nvSpPr>
        <p:spPr>
          <a:xfrm>
            <a:off x="735806" y="2766218"/>
            <a:ext cx="107203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PH"/>
              <a:t>We must bring structure to unstructured data!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7151609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8501E-2FC8-44BD-B947-8EACA6070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RegEx</a:t>
            </a:r>
            <a:r>
              <a:rPr lang="en-US" dirty="0"/>
              <a:t> Assignment: Star Wars Script Tokenizer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E3675-F6BC-4C88-B610-F023DCA48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6644"/>
          </a:xfrm>
        </p:spPr>
        <p:txBody>
          <a:bodyPr>
            <a:normAutofit/>
          </a:bodyPr>
          <a:lstStyle/>
          <a:p>
            <a:r>
              <a:rPr lang="en-US" dirty="0"/>
              <a:t>Count the total number of words and the occurrence of each word.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Pre-made tokenizers are not allowed!</a:t>
            </a:r>
          </a:p>
          <a:p>
            <a:pPr lvl="1"/>
            <a:r>
              <a:rPr lang="en-PH" dirty="0"/>
              <a:t>In 5-10 sentences describe the performance of your tokenizer.</a:t>
            </a:r>
          </a:p>
          <a:p>
            <a:pPr lvl="2"/>
            <a:r>
              <a:rPr lang="en-PH" dirty="0"/>
              <a:t>Hint: hyphenated words, n-grams, contractions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dirty="0"/>
              <a:t>Which of the following characters had the largest vocabulary? </a:t>
            </a:r>
            <a:r>
              <a:rPr lang="en-PH" dirty="0"/>
              <a:t>most dialogue (max number of words)?</a:t>
            </a:r>
          </a:p>
          <a:p>
            <a:endParaRPr lang="en-PH" dirty="0"/>
          </a:p>
          <a:p>
            <a:endParaRPr lang="en-US" dirty="0"/>
          </a:p>
          <a:p>
            <a:endParaRPr lang="en-PH" dirty="0"/>
          </a:p>
          <a:p>
            <a:r>
              <a:rPr lang="en-PH" dirty="0"/>
              <a:t>Bonus points if you can visualize the results.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FFC66A-5A49-499E-97CA-2022BE49E433}"/>
              </a:ext>
            </a:extLst>
          </p:cNvPr>
          <p:cNvSpPr txBox="1"/>
          <p:nvPr/>
        </p:nvSpPr>
        <p:spPr>
          <a:xfrm>
            <a:off x="2466975" y="4521995"/>
            <a:ext cx="7258050" cy="144655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Darth Vader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Obi-wan Kenobi (Ben)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Luke Skywalker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Leia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Han Solo</a:t>
            </a:r>
            <a:endParaRPr lang="en-PH" sz="2200" dirty="0"/>
          </a:p>
        </p:txBody>
      </p:sp>
    </p:spTree>
    <p:extLst>
      <p:ext uri="{BB962C8B-B14F-4D97-AF65-F5344CB8AC3E}">
        <p14:creationId xmlns:p14="http://schemas.microsoft.com/office/powerpoint/2010/main" val="3829916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8DF17-F8CB-4C0C-B27B-E71802DA6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3CBD7-4ECB-4236-9C3E-AEE722EB9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r>
              <a:rPr lang="en-PH" dirty="0"/>
              <a:t>Set of strings made up of characters from a specified alphabet</a:t>
            </a:r>
          </a:p>
          <a:p>
            <a:pPr lvl="1"/>
            <a:r>
              <a:rPr lang="en-PH" dirty="0"/>
              <a:t>alphabet = set of symbols</a:t>
            </a:r>
          </a:p>
          <a:p>
            <a:endParaRPr lang="en-PH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5BB3CE-0DA0-4DBB-A220-2FE1B3DB1503}"/>
              </a:ext>
            </a:extLst>
          </p:cNvPr>
          <p:cNvSpPr txBox="1">
            <a:spLocks/>
          </p:cNvSpPr>
          <p:nvPr/>
        </p:nvSpPr>
        <p:spPr>
          <a:xfrm>
            <a:off x="990600" y="297498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dirty="0"/>
              <a:t>Regular Language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BAD1A58-4DA3-494F-8440-2FF3AD3315F8}"/>
              </a:ext>
            </a:extLst>
          </p:cNvPr>
          <p:cNvSpPr txBox="1">
            <a:spLocks/>
          </p:cNvSpPr>
          <p:nvPr/>
        </p:nvSpPr>
        <p:spPr>
          <a:xfrm>
            <a:off x="990600" y="4461538"/>
            <a:ext cx="10515600" cy="1993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PH" dirty="0"/>
              <a:t>A subset of all strings that has a certain </a:t>
            </a:r>
            <a:r>
              <a:rPr lang="en-PH" b="1" dirty="0">
                <a:solidFill>
                  <a:srgbClr val="FF0000"/>
                </a:solidFill>
              </a:rPr>
              <a:t>pattern</a:t>
            </a:r>
            <a:r>
              <a:rPr lang="en-PH" dirty="0"/>
              <a:t>.</a:t>
            </a:r>
          </a:p>
          <a:p>
            <a:r>
              <a:rPr lang="en-PH" dirty="0"/>
              <a:t>A language that can be expressed by a </a:t>
            </a:r>
            <a:r>
              <a:rPr lang="en-PH" b="1" dirty="0">
                <a:solidFill>
                  <a:srgbClr val="FF0000"/>
                </a:solidFill>
              </a:rPr>
              <a:t>Finite State Machine (FSM) or Regular Expression (</a:t>
            </a:r>
            <a:r>
              <a:rPr lang="en-PH" b="1" dirty="0" err="1">
                <a:solidFill>
                  <a:srgbClr val="FF0000"/>
                </a:solidFill>
              </a:rPr>
              <a:t>RegEx</a:t>
            </a:r>
            <a:r>
              <a:rPr lang="en-PH" b="1" dirty="0">
                <a:solidFill>
                  <a:srgbClr val="FF0000"/>
                </a:solidFill>
              </a:rPr>
              <a:t>)</a:t>
            </a:r>
            <a:r>
              <a:rPr lang="en-PH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83326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9808B70-AAB4-4ABF-9F0B-4618756707CB}"/>
              </a:ext>
            </a:extLst>
          </p:cNvPr>
          <p:cNvSpPr txBox="1"/>
          <p:nvPr/>
        </p:nvSpPr>
        <p:spPr>
          <a:xfrm>
            <a:off x="5074725" y="1310640"/>
            <a:ext cx="20425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00" dirty="0"/>
              <a:t>192.168.1.1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24D52E-1FBC-4FFA-A7D6-4F937D1F0C7C}"/>
              </a:ext>
            </a:extLst>
          </p:cNvPr>
          <p:cNvSpPr txBox="1"/>
          <p:nvPr/>
        </p:nvSpPr>
        <p:spPr>
          <a:xfrm>
            <a:off x="7330632" y="1310640"/>
            <a:ext cx="2811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00" dirty="0"/>
              <a:t>192.168.252.111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3BAB06-A345-43BC-8EC0-AA02E4DBEE78}"/>
              </a:ext>
            </a:extLst>
          </p:cNvPr>
          <p:cNvSpPr txBox="1"/>
          <p:nvPr/>
        </p:nvSpPr>
        <p:spPr>
          <a:xfrm>
            <a:off x="2818817" y="1310640"/>
            <a:ext cx="20425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00" dirty="0"/>
              <a:t>10.18.2.111</a:t>
            </a:r>
          </a:p>
        </p:txBody>
      </p:sp>
    </p:spTree>
    <p:extLst>
      <p:ext uri="{BB962C8B-B14F-4D97-AF65-F5344CB8AC3E}">
        <p14:creationId xmlns:p14="http://schemas.microsoft.com/office/powerpoint/2010/main" val="1159771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9808B70-AAB4-4ABF-9F0B-4618756707CB}"/>
              </a:ext>
            </a:extLst>
          </p:cNvPr>
          <p:cNvSpPr txBox="1"/>
          <p:nvPr/>
        </p:nvSpPr>
        <p:spPr>
          <a:xfrm>
            <a:off x="5074725" y="1310640"/>
            <a:ext cx="20425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00" dirty="0"/>
              <a:t>192.168.1.1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24D52E-1FBC-4FFA-A7D6-4F937D1F0C7C}"/>
              </a:ext>
            </a:extLst>
          </p:cNvPr>
          <p:cNvSpPr txBox="1"/>
          <p:nvPr/>
        </p:nvSpPr>
        <p:spPr>
          <a:xfrm>
            <a:off x="7330632" y="1310640"/>
            <a:ext cx="2811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00" dirty="0"/>
              <a:t>192.168.252.111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3BAB06-A345-43BC-8EC0-AA02E4DBEE78}"/>
              </a:ext>
            </a:extLst>
          </p:cNvPr>
          <p:cNvSpPr txBox="1"/>
          <p:nvPr/>
        </p:nvSpPr>
        <p:spPr>
          <a:xfrm>
            <a:off x="2818817" y="1310640"/>
            <a:ext cx="20425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00" dirty="0"/>
              <a:t>10.18.2.111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A52CF3-E2EE-4484-B1E2-E5AA43DB667B}"/>
              </a:ext>
            </a:extLst>
          </p:cNvPr>
          <p:cNvSpPr txBox="1"/>
          <p:nvPr/>
        </p:nvSpPr>
        <p:spPr>
          <a:xfrm>
            <a:off x="4626847" y="2670811"/>
            <a:ext cx="293830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00" dirty="0"/>
              <a:t>Regular Language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7A0439-BD95-4C5E-90D1-792B24E66341}"/>
              </a:ext>
            </a:extLst>
          </p:cNvPr>
          <p:cNvCxnSpPr>
            <a:endCxn id="16" idx="0"/>
          </p:cNvCxnSpPr>
          <p:nvPr/>
        </p:nvCxnSpPr>
        <p:spPr>
          <a:xfrm>
            <a:off x="6095999" y="1864638"/>
            <a:ext cx="1" cy="80617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364DF01-30E9-4B7D-9D0A-3CB3B7E07488}"/>
              </a:ext>
            </a:extLst>
          </p:cNvPr>
          <p:cNvCxnSpPr>
            <a:cxnSpLocks/>
          </p:cNvCxnSpPr>
          <p:nvPr/>
        </p:nvCxnSpPr>
        <p:spPr>
          <a:xfrm flipH="1">
            <a:off x="7557920" y="1864638"/>
            <a:ext cx="1178700" cy="91666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D8975B8-3B91-49FD-94FF-15467C176108}"/>
              </a:ext>
            </a:extLst>
          </p:cNvPr>
          <p:cNvCxnSpPr>
            <a:cxnSpLocks/>
          </p:cNvCxnSpPr>
          <p:nvPr/>
        </p:nvCxnSpPr>
        <p:spPr>
          <a:xfrm>
            <a:off x="3424345" y="1864638"/>
            <a:ext cx="1209734" cy="91666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284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9808B70-AAB4-4ABF-9F0B-4618756707CB}"/>
              </a:ext>
            </a:extLst>
          </p:cNvPr>
          <p:cNvSpPr txBox="1"/>
          <p:nvPr/>
        </p:nvSpPr>
        <p:spPr>
          <a:xfrm>
            <a:off x="5074725" y="1310640"/>
            <a:ext cx="20425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00" dirty="0"/>
              <a:t>192.168.1.1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24D52E-1FBC-4FFA-A7D6-4F937D1F0C7C}"/>
              </a:ext>
            </a:extLst>
          </p:cNvPr>
          <p:cNvSpPr txBox="1"/>
          <p:nvPr/>
        </p:nvSpPr>
        <p:spPr>
          <a:xfrm>
            <a:off x="7330632" y="1310640"/>
            <a:ext cx="2811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00" dirty="0"/>
              <a:t>192.168.252.111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3BAB06-A345-43BC-8EC0-AA02E4DBEE78}"/>
              </a:ext>
            </a:extLst>
          </p:cNvPr>
          <p:cNvSpPr txBox="1"/>
          <p:nvPr/>
        </p:nvSpPr>
        <p:spPr>
          <a:xfrm>
            <a:off x="2818817" y="1310640"/>
            <a:ext cx="20425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00" dirty="0"/>
              <a:t>10.18.2.111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A52CF3-E2EE-4484-B1E2-E5AA43DB667B}"/>
              </a:ext>
            </a:extLst>
          </p:cNvPr>
          <p:cNvSpPr txBox="1"/>
          <p:nvPr/>
        </p:nvSpPr>
        <p:spPr>
          <a:xfrm>
            <a:off x="4626847" y="2670811"/>
            <a:ext cx="293830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00" dirty="0"/>
              <a:t>Regular Language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7A0439-BD95-4C5E-90D1-792B24E66341}"/>
              </a:ext>
            </a:extLst>
          </p:cNvPr>
          <p:cNvCxnSpPr>
            <a:endCxn id="16" idx="0"/>
          </p:cNvCxnSpPr>
          <p:nvPr/>
        </p:nvCxnSpPr>
        <p:spPr>
          <a:xfrm>
            <a:off x="6095999" y="1864638"/>
            <a:ext cx="1" cy="80617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364DF01-30E9-4B7D-9D0A-3CB3B7E07488}"/>
              </a:ext>
            </a:extLst>
          </p:cNvPr>
          <p:cNvCxnSpPr>
            <a:cxnSpLocks/>
          </p:cNvCxnSpPr>
          <p:nvPr/>
        </p:nvCxnSpPr>
        <p:spPr>
          <a:xfrm flipH="1">
            <a:off x="7557920" y="1864638"/>
            <a:ext cx="1178700" cy="91666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D8975B8-3B91-49FD-94FF-15467C176108}"/>
              </a:ext>
            </a:extLst>
          </p:cNvPr>
          <p:cNvCxnSpPr>
            <a:cxnSpLocks/>
          </p:cNvCxnSpPr>
          <p:nvPr/>
        </p:nvCxnSpPr>
        <p:spPr>
          <a:xfrm>
            <a:off x="3424345" y="1864638"/>
            <a:ext cx="1209734" cy="91666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4BB183-9634-4845-980B-1695ADECD305}"/>
              </a:ext>
            </a:extLst>
          </p:cNvPr>
          <p:cNvSpPr txBox="1"/>
          <p:nvPr/>
        </p:nvSpPr>
        <p:spPr>
          <a:xfrm>
            <a:off x="4179131" y="4198624"/>
            <a:ext cx="11124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00" dirty="0" err="1"/>
              <a:t>RegEx</a:t>
            </a:r>
            <a:endParaRPr lang="en-PH" sz="30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57172D3-84DF-4FC9-B8C0-762B81517380}"/>
              </a:ext>
            </a:extLst>
          </p:cNvPr>
          <p:cNvCxnSpPr>
            <a:cxnSpLocks/>
          </p:cNvCxnSpPr>
          <p:nvPr/>
        </p:nvCxnSpPr>
        <p:spPr>
          <a:xfrm flipH="1">
            <a:off x="5183089" y="3291840"/>
            <a:ext cx="539532" cy="101346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3F1BD4-062C-4CD7-BE3E-6692F8217F04}"/>
              </a:ext>
            </a:extLst>
          </p:cNvPr>
          <p:cNvCxnSpPr>
            <a:cxnSpLocks/>
          </p:cNvCxnSpPr>
          <p:nvPr/>
        </p:nvCxnSpPr>
        <p:spPr>
          <a:xfrm>
            <a:off x="6469382" y="3291840"/>
            <a:ext cx="472438" cy="101346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0D90310-3B9D-49B6-ABC7-E781784EBA2F}"/>
              </a:ext>
            </a:extLst>
          </p:cNvPr>
          <p:cNvSpPr txBox="1"/>
          <p:nvPr/>
        </p:nvSpPr>
        <p:spPr>
          <a:xfrm>
            <a:off x="6828089" y="4198624"/>
            <a:ext cx="86049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00" dirty="0"/>
              <a:t>FSM</a:t>
            </a:r>
          </a:p>
        </p:txBody>
      </p:sp>
    </p:spTree>
    <p:extLst>
      <p:ext uri="{BB962C8B-B14F-4D97-AF65-F5344CB8AC3E}">
        <p14:creationId xmlns:p14="http://schemas.microsoft.com/office/powerpoint/2010/main" val="351697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7C233-F54D-4A76-9F97-6BD7F38A0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Finite State Automaton (Machine)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79C0B-60C8-4123-9C20-4B2EDB065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9968"/>
          </a:xfrm>
        </p:spPr>
        <p:txBody>
          <a:bodyPr>
            <a:normAutofit/>
          </a:bodyPr>
          <a:lstStyle/>
          <a:p>
            <a:r>
              <a:rPr lang="en-PH" dirty="0"/>
              <a:t>Computation model used to simulate sequential logic.</a:t>
            </a:r>
          </a:p>
          <a:p>
            <a:pPr lvl="1"/>
            <a:r>
              <a:rPr lang="en-PH" dirty="0"/>
              <a:t>Visualized as a graph &amp; can be implemented as either  hardware or software.</a:t>
            </a:r>
          </a:p>
          <a:p>
            <a:endParaRPr lang="en-PH" dirty="0"/>
          </a:p>
          <a:p>
            <a:endParaRPr lang="en-PH" dirty="0"/>
          </a:p>
          <a:p>
            <a:endParaRPr lang="en-PH" dirty="0"/>
          </a:p>
          <a:p>
            <a:endParaRPr lang="en-PH" dirty="0"/>
          </a:p>
          <a:p>
            <a:endParaRPr lang="en-PH" dirty="0"/>
          </a:p>
          <a:p>
            <a:pPr marL="0" indent="0" algn="ctr">
              <a:buNone/>
            </a:pPr>
            <a:endParaRPr lang="en-PH" dirty="0"/>
          </a:p>
          <a:p>
            <a:endParaRPr lang="en-PH" dirty="0"/>
          </a:p>
          <a:p>
            <a:endParaRPr lang="en-PH" dirty="0"/>
          </a:p>
        </p:txBody>
      </p:sp>
      <p:pic>
        <p:nvPicPr>
          <p:cNvPr id="8" name="Picture 2" descr="Finite State Machines - Mind42: Free online mind mapping software">
            <a:extLst>
              <a:ext uri="{FF2B5EF4-FFF2-40B4-BE49-F238E27FC236}">
                <a16:creationId xmlns:a16="http://schemas.microsoft.com/office/drawing/2014/main" id="{15F37E82-555F-4F1F-A453-48168E7FC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773" y="2996979"/>
            <a:ext cx="4572453" cy="3418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F6FB7B-A8AA-427A-803C-9FC5EFE7E0C4}"/>
              </a:ext>
            </a:extLst>
          </p:cNvPr>
          <p:cNvSpPr txBox="1"/>
          <p:nvPr/>
        </p:nvSpPr>
        <p:spPr>
          <a:xfrm>
            <a:off x="3115302" y="3961678"/>
            <a:ext cx="751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START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F577E0-ED2C-4899-A3BA-85FEEF1C9E69}"/>
              </a:ext>
            </a:extLst>
          </p:cNvPr>
          <p:cNvSpPr txBox="1"/>
          <p:nvPr/>
        </p:nvSpPr>
        <p:spPr>
          <a:xfrm>
            <a:off x="8382226" y="5698666"/>
            <a:ext cx="904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ACCEPT</a:t>
            </a:r>
          </a:p>
        </p:txBody>
      </p:sp>
    </p:spTree>
    <p:extLst>
      <p:ext uri="{BB962C8B-B14F-4D97-AF65-F5344CB8AC3E}">
        <p14:creationId xmlns:p14="http://schemas.microsoft.com/office/powerpoint/2010/main" val="4109663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2037</TotalTime>
  <Words>1991</Words>
  <Application>Microsoft Office PowerPoint</Application>
  <PresentationFormat>Widescreen</PresentationFormat>
  <Paragraphs>457</Paragraphs>
  <Slides>43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Calibri Light</vt:lpstr>
      <vt:lpstr>Office Theme</vt:lpstr>
      <vt:lpstr>Packager Shell Object</vt:lpstr>
      <vt:lpstr>NLP USE CASE: EXTRACTION</vt:lpstr>
      <vt:lpstr>NLP USE CASE: RULE BASED QUERY</vt:lpstr>
      <vt:lpstr>NLP USE CASE: CLEANING</vt:lpstr>
      <vt:lpstr>Regular Expressions</vt:lpstr>
      <vt:lpstr>Language</vt:lpstr>
      <vt:lpstr>PowerPoint Presentation</vt:lpstr>
      <vt:lpstr>PowerPoint Presentation</vt:lpstr>
      <vt:lpstr>PowerPoint Presentation</vt:lpstr>
      <vt:lpstr>Finite State Automaton (Machine)</vt:lpstr>
      <vt:lpstr>FSM Representations (Formal vs Graphical)</vt:lpstr>
      <vt:lpstr>Regular Language and FSM</vt:lpstr>
      <vt:lpstr>Example Problem 1</vt:lpstr>
      <vt:lpstr>Example Problem 1: FSM</vt:lpstr>
      <vt:lpstr>Example Problem 1: FSM</vt:lpstr>
      <vt:lpstr>Example Problem 1: FSM</vt:lpstr>
      <vt:lpstr>Example Problem 1: FSM</vt:lpstr>
      <vt:lpstr>Example Problem 1: FSM</vt:lpstr>
      <vt:lpstr>Example Problem 1: FSM</vt:lpstr>
      <vt:lpstr>Example Problem 1: FSM</vt:lpstr>
      <vt:lpstr>Example Problem 1: FSM</vt:lpstr>
      <vt:lpstr>Example Problem 1: FSM</vt:lpstr>
      <vt:lpstr>Example Problem 1: FSM</vt:lpstr>
      <vt:lpstr>Example Problem 1: FSM</vt:lpstr>
      <vt:lpstr>Example Problem 1: FSM</vt:lpstr>
      <vt:lpstr>Example Problem 1: FSM</vt:lpstr>
      <vt:lpstr>Example Problem 1: FSM</vt:lpstr>
      <vt:lpstr>How is FSM related to RegEx?</vt:lpstr>
      <vt:lpstr>PowerPoint Presentation</vt:lpstr>
      <vt:lpstr>PowerPoint Presentation</vt:lpstr>
      <vt:lpstr>Regular Operations</vt:lpstr>
      <vt:lpstr>Regular Operations: Union</vt:lpstr>
      <vt:lpstr>Regular Operations: Union</vt:lpstr>
      <vt:lpstr>Regular Operations: Concatenation</vt:lpstr>
      <vt:lpstr>Regular Operations: Kleene Star (Star)</vt:lpstr>
      <vt:lpstr>RegEx in NLP</vt:lpstr>
      <vt:lpstr>Some Commonly Used RegEx for NLP</vt:lpstr>
      <vt:lpstr>Best way to learn is by doing it yourself!</vt:lpstr>
      <vt:lpstr>NLP: RegEx Practice</vt:lpstr>
      <vt:lpstr>RegEx Hands-On: Router Logs</vt:lpstr>
      <vt:lpstr>How does RegEx Fit in to NLP?</vt:lpstr>
      <vt:lpstr>PowerPoint Presentation</vt:lpstr>
      <vt:lpstr>PowerPoint Presentation</vt:lpstr>
      <vt:lpstr>RegEx Assignment: Star Wars Script Tokenizer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NLP USE CASE: EXTRACTION</dc:title>
  <dc:creator> </dc:creator>
  <cp:lastModifiedBy> </cp:lastModifiedBy>
  <cp:revision>95</cp:revision>
  <dcterms:created xsi:type="dcterms:W3CDTF">2020-05-23T03:01:34Z</dcterms:created>
  <dcterms:modified xsi:type="dcterms:W3CDTF">2020-06-21T15:18:14Z</dcterms:modified>
</cp:coreProperties>
</file>